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8"/>
  </p:notesMasterIdLst>
  <p:handoutMasterIdLst>
    <p:handoutMasterId r:id="rId19"/>
  </p:handoutMasterIdLst>
  <p:sldIdLst>
    <p:sldId id="256" r:id="rId2"/>
    <p:sldId id="442" r:id="rId3"/>
    <p:sldId id="380" r:id="rId4"/>
    <p:sldId id="381" r:id="rId5"/>
    <p:sldId id="431" r:id="rId6"/>
    <p:sldId id="370" r:id="rId7"/>
    <p:sldId id="435" r:id="rId8"/>
    <p:sldId id="436" r:id="rId9"/>
    <p:sldId id="413" r:id="rId10"/>
    <p:sldId id="455" r:id="rId11"/>
    <p:sldId id="438" r:id="rId12"/>
    <p:sldId id="447" r:id="rId13"/>
    <p:sldId id="446" r:id="rId14"/>
    <p:sldId id="448" r:id="rId15"/>
    <p:sldId id="451" r:id="rId16"/>
    <p:sldId id="452" r:id="rId17"/>
  </p:sldIdLst>
  <p:sldSz cx="9144000" cy="6858000" type="screen4x3"/>
  <p:notesSz cx="7010400" cy="92964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CC00"/>
    <a:srgbClr val="009999"/>
    <a:srgbClr val="3333FF"/>
    <a:srgbClr val="0000FF"/>
    <a:srgbClr val="3A74AE"/>
    <a:srgbClr val="8BCC44"/>
    <a:srgbClr val="C9E7A7"/>
    <a:srgbClr val="CDD2D7"/>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79574" autoAdjust="0"/>
  </p:normalViewPr>
  <p:slideViewPr>
    <p:cSldViewPr>
      <p:cViewPr>
        <p:scale>
          <a:sx n="85" d="100"/>
          <a:sy n="85" d="100"/>
        </p:scale>
        <p:origin x="-2364" y="-780"/>
      </p:cViewPr>
      <p:guideLst>
        <p:guide orient="horz" pos="2160"/>
        <p:guide orient="horz" pos="4080"/>
        <p:guide pos="2880"/>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75" d="100"/>
          <a:sy n="75" d="100"/>
        </p:scale>
        <p:origin x="-1284" y="10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3" y="2"/>
            <a:ext cx="3038475" cy="465138"/>
          </a:xfrm>
          <a:prstGeom prst="rect">
            <a:avLst/>
          </a:prstGeom>
          <a:noFill/>
          <a:ln w="9525">
            <a:noFill/>
            <a:miter lim="800000"/>
            <a:headEnd/>
            <a:tailEnd/>
          </a:ln>
          <a:effectLst/>
        </p:spPr>
        <p:txBody>
          <a:bodyPr vert="horz" wrap="square" lIns="93130" tIns="46566" rIns="93130" bIns="46566" numCol="1" anchor="t" anchorCtr="0" compatLnSpc="1">
            <a:prstTxWarp prst="textNoShape">
              <a:avLst/>
            </a:prstTxWarp>
          </a:bodyPr>
          <a:lstStyle>
            <a:lvl1pPr algn="l" defTabSz="931448" eaLnBrk="1" hangingPunct="1">
              <a:defRPr sz="1200">
                <a:latin typeface="Arial" charset="0"/>
              </a:defRPr>
            </a:lvl1pPr>
          </a:lstStyle>
          <a:p>
            <a:pPr>
              <a:defRPr/>
            </a:pPr>
            <a:endParaRPr lang="en-US" dirty="0"/>
          </a:p>
        </p:txBody>
      </p:sp>
      <p:sp>
        <p:nvSpPr>
          <p:cNvPr id="71683" name="Rectangle 3"/>
          <p:cNvSpPr>
            <a:spLocks noGrp="1" noChangeArrowheads="1"/>
          </p:cNvSpPr>
          <p:nvPr>
            <p:ph type="dt" sz="quarter" idx="1"/>
          </p:nvPr>
        </p:nvSpPr>
        <p:spPr bwMode="auto">
          <a:xfrm>
            <a:off x="3970341" y="2"/>
            <a:ext cx="3038475" cy="465138"/>
          </a:xfrm>
          <a:prstGeom prst="rect">
            <a:avLst/>
          </a:prstGeom>
          <a:noFill/>
          <a:ln w="9525">
            <a:noFill/>
            <a:miter lim="800000"/>
            <a:headEnd/>
            <a:tailEnd/>
          </a:ln>
          <a:effectLst/>
        </p:spPr>
        <p:txBody>
          <a:bodyPr vert="horz" wrap="square" lIns="93130" tIns="46566" rIns="93130" bIns="46566" numCol="1" anchor="t" anchorCtr="0" compatLnSpc="1">
            <a:prstTxWarp prst="textNoShape">
              <a:avLst/>
            </a:prstTxWarp>
          </a:bodyPr>
          <a:lstStyle>
            <a:lvl1pPr algn="r" defTabSz="931448" eaLnBrk="1" hangingPunct="1">
              <a:defRPr sz="1200">
                <a:latin typeface="Arial" charset="0"/>
              </a:defRPr>
            </a:lvl1pPr>
          </a:lstStyle>
          <a:p>
            <a:pPr>
              <a:defRPr/>
            </a:pPr>
            <a:endParaRPr lang="en-US" dirty="0"/>
          </a:p>
        </p:txBody>
      </p:sp>
      <p:sp>
        <p:nvSpPr>
          <p:cNvPr id="71684" name="Rectangle 4"/>
          <p:cNvSpPr>
            <a:spLocks noGrp="1" noChangeArrowheads="1"/>
          </p:cNvSpPr>
          <p:nvPr>
            <p:ph type="ftr" sz="quarter" idx="2"/>
          </p:nvPr>
        </p:nvSpPr>
        <p:spPr bwMode="auto">
          <a:xfrm>
            <a:off x="3" y="8829677"/>
            <a:ext cx="3038475" cy="465138"/>
          </a:xfrm>
          <a:prstGeom prst="rect">
            <a:avLst/>
          </a:prstGeom>
          <a:noFill/>
          <a:ln w="9525">
            <a:noFill/>
            <a:miter lim="800000"/>
            <a:headEnd/>
            <a:tailEnd/>
          </a:ln>
          <a:effectLst/>
        </p:spPr>
        <p:txBody>
          <a:bodyPr vert="horz" wrap="square" lIns="93130" tIns="46566" rIns="93130" bIns="46566" numCol="1" anchor="b" anchorCtr="0" compatLnSpc="1">
            <a:prstTxWarp prst="textNoShape">
              <a:avLst/>
            </a:prstTxWarp>
          </a:bodyPr>
          <a:lstStyle>
            <a:lvl1pPr algn="l" defTabSz="931448" eaLnBrk="1" hangingPunct="1">
              <a:defRPr sz="1200">
                <a:latin typeface="Arial" charset="0"/>
              </a:defRPr>
            </a:lvl1pPr>
          </a:lstStyle>
          <a:p>
            <a:pPr>
              <a:defRPr/>
            </a:pPr>
            <a:endParaRPr lang="en-US" dirty="0"/>
          </a:p>
        </p:txBody>
      </p:sp>
      <p:sp>
        <p:nvSpPr>
          <p:cNvPr id="71685" name="Rectangle 5"/>
          <p:cNvSpPr>
            <a:spLocks noGrp="1" noChangeArrowheads="1"/>
          </p:cNvSpPr>
          <p:nvPr>
            <p:ph type="sldNum" sz="quarter" idx="3"/>
          </p:nvPr>
        </p:nvSpPr>
        <p:spPr bwMode="auto">
          <a:xfrm>
            <a:off x="3970341" y="8829677"/>
            <a:ext cx="3038475" cy="465138"/>
          </a:xfrm>
          <a:prstGeom prst="rect">
            <a:avLst/>
          </a:prstGeom>
          <a:noFill/>
          <a:ln w="9525">
            <a:noFill/>
            <a:miter lim="800000"/>
            <a:headEnd/>
            <a:tailEnd/>
          </a:ln>
          <a:effectLst/>
        </p:spPr>
        <p:txBody>
          <a:bodyPr vert="horz" wrap="square" lIns="93130" tIns="46566" rIns="93130" bIns="46566" numCol="1" anchor="b" anchorCtr="0" compatLnSpc="1">
            <a:prstTxWarp prst="textNoShape">
              <a:avLst/>
            </a:prstTxWarp>
          </a:bodyPr>
          <a:lstStyle>
            <a:lvl1pPr algn="r" defTabSz="931448" eaLnBrk="1" hangingPunct="1">
              <a:defRPr sz="1200">
                <a:latin typeface="Arial" charset="0"/>
              </a:defRPr>
            </a:lvl1pPr>
          </a:lstStyle>
          <a:p>
            <a:pPr>
              <a:defRPr/>
            </a:pPr>
            <a:fld id="{E73C149B-B7D4-4751-87F1-99A46D8B4463}" type="slidenum">
              <a:rPr lang="en-US"/>
              <a:pPr>
                <a:defRPr/>
              </a:pPr>
              <a:t>‹#›</a:t>
            </a:fld>
            <a:endParaRPr lang="en-US" dirty="0"/>
          </a:p>
        </p:txBody>
      </p:sp>
    </p:spTree>
    <p:extLst>
      <p:ext uri="{BB962C8B-B14F-4D97-AF65-F5344CB8AC3E}">
        <p14:creationId xmlns:p14="http://schemas.microsoft.com/office/powerpoint/2010/main" val="719965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 y="2"/>
            <a:ext cx="3038475" cy="465138"/>
          </a:xfrm>
          <a:prstGeom prst="rect">
            <a:avLst/>
          </a:prstGeom>
          <a:noFill/>
          <a:ln w="9525">
            <a:noFill/>
            <a:miter lim="800000"/>
            <a:headEnd/>
            <a:tailEnd/>
          </a:ln>
          <a:effectLst/>
        </p:spPr>
        <p:txBody>
          <a:bodyPr vert="horz" wrap="square" lIns="93130" tIns="46566" rIns="93130" bIns="46566" numCol="1" anchor="t" anchorCtr="0" compatLnSpc="1">
            <a:prstTxWarp prst="textNoShape">
              <a:avLst/>
            </a:prstTxWarp>
          </a:bodyPr>
          <a:lstStyle>
            <a:lvl1pPr algn="l" defTabSz="931448" eaLnBrk="1" hangingPunct="1">
              <a:defRPr sz="1200">
                <a:latin typeface="Arial" charset="0"/>
              </a:defRPr>
            </a:lvl1pPr>
          </a:lstStyle>
          <a:p>
            <a:pPr>
              <a:defRPr/>
            </a:pPr>
            <a:endParaRPr lang="en-US" dirty="0"/>
          </a:p>
        </p:txBody>
      </p:sp>
      <p:sp>
        <p:nvSpPr>
          <p:cNvPr id="49155" name="Rectangle 3"/>
          <p:cNvSpPr>
            <a:spLocks noGrp="1" noChangeArrowheads="1"/>
          </p:cNvSpPr>
          <p:nvPr>
            <p:ph type="dt" idx="1"/>
          </p:nvPr>
        </p:nvSpPr>
        <p:spPr bwMode="auto">
          <a:xfrm>
            <a:off x="3970341" y="2"/>
            <a:ext cx="3038475" cy="465138"/>
          </a:xfrm>
          <a:prstGeom prst="rect">
            <a:avLst/>
          </a:prstGeom>
          <a:noFill/>
          <a:ln w="9525">
            <a:noFill/>
            <a:miter lim="800000"/>
            <a:headEnd/>
            <a:tailEnd/>
          </a:ln>
          <a:effectLst/>
        </p:spPr>
        <p:txBody>
          <a:bodyPr vert="horz" wrap="square" lIns="93130" tIns="46566" rIns="93130" bIns="46566" numCol="1" anchor="t" anchorCtr="0" compatLnSpc="1">
            <a:prstTxWarp prst="textNoShape">
              <a:avLst/>
            </a:prstTxWarp>
          </a:bodyPr>
          <a:lstStyle>
            <a:lvl1pPr algn="r" defTabSz="931448" eaLnBrk="1" hangingPunct="1">
              <a:defRPr sz="1200">
                <a:latin typeface="Arial" charset="0"/>
              </a:defRPr>
            </a:lvl1pPr>
          </a:lstStyle>
          <a:p>
            <a:pPr>
              <a:defRPr/>
            </a:pPr>
            <a:endParaRPr lang="en-US" dirty="0"/>
          </a:p>
        </p:txBody>
      </p:sp>
      <p:sp>
        <p:nvSpPr>
          <p:cNvPr id="532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1676" y="4416428"/>
            <a:ext cx="5607050" cy="4183063"/>
          </a:xfrm>
          <a:prstGeom prst="rect">
            <a:avLst/>
          </a:prstGeom>
          <a:noFill/>
          <a:ln w="9525">
            <a:noFill/>
            <a:miter lim="800000"/>
            <a:headEnd/>
            <a:tailEnd/>
          </a:ln>
          <a:effectLst/>
        </p:spPr>
        <p:txBody>
          <a:bodyPr vert="horz" wrap="square" lIns="93130" tIns="46566" rIns="93130" bIns="465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3" y="8829677"/>
            <a:ext cx="3038475" cy="465138"/>
          </a:xfrm>
          <a:prstGeom prst="rect">
            <a:avLst/>
          </a:prstGeom>
          <a:noFill/>
          <a:ln w="9525">
            <a:noFill/>
            <a:miter lim="800000"/>
            <a:headEnd/>
            <a:tailEnd/>
          </a:ln>
          <a:effectLst/>
        </p:spPr>
        <p:txBody>
          <a:bodyPr vert="horz" wrap="square" lIns="93130" tIns="46566" rIns="93130" bIns="46566" numCol="1" anchor="b" anchorCtr="0" compatLnSpc="1">
            <a:prstTxWarp prst="textNoShape">
              <a:avLst/>
            </a:prstTxWarp>
          </a:bodyPr>
          <a:lstStyle>
            <a:lvl1pPr algn="l" defTabSz="931448" eaLnBrk="1" hangingPunct="1">
              <a:defRPr sz="1200">
                <a:latin typeface="Arial" charset="0"/>
              </a:defRPr>
            </a:lvl1pPr>
          </a:lstStyle>
          <a:p>
            <a:pPr>
              <a:defRPr/>
            </a:pPr>
            <a:endParaRPr lang="en-US" dirty="0"/>
          </a:p>
        </p:txBody>
      </p:sp>
      <p:sp>
        <p:nvSpPr>
          <p:cNvPr id="49159" name="Rectangle 7"/>
          <p:cNvSpPr>
            <a:spLocks noGrp="1" noChangeArrowheads="1"/>
          </p:cNvSpPr>
          <p:nvPr>
            <p:ph type="sldNum" sz="quarter" idx="5"/>
          </p:nvPr>
        </p:nvSpPr>
        <p:spPr bwMode="auto">
          <a:xfrm>
            <a:off x="3970341" y="8829677"/>
            <a:ext cx="3038475" cy="465138"/>
          </a:xfrm>
          <a:prstGeom prst="rect">
            <a:avLst/>
          </a:prstGeom>
          <a:noFill/>
          <a:ln w="9525">
            <a:noFill/>
            <a:miter lim="800000"/>
            <a:headEnd/>
            <a:tailEnd/>
          </a:ln>
          <a:effectLst/>
        </p:spPr>
        <p:txBody>
          <a:bodyPr vert="horz" wrap="square" lIns="93130" tIns="46566" rIns="93130" bIns="46566" numCol="1" anchor="b" anchorCtr="0" compatLnSpc="1">
            <a:prstTxWarp prst="textNoShape">
              <a:avLst/>
            </a:prstTxWarp>
          </a:bodyPr>
          <a:lstStyle>
            <a:lvl1pPr algn="r" defTabSz="931448" eaLnBrk="1" hangingPunct="1">
              <a:defRPr sz="1200">
                <a:latin typeface="Arial" charset="0"/>
              </a:defRPr>
            </a:lvl1pPr>
          </a:lstStyle>
          <a:p>
            <a:pPr>
              <a:defRPr/>
            </a:pPr>
            <a:fld id="{7BBA76BD-84F1-4808-8886-126EDA4381A9}" type="slidenum">
              <a:rPr lang="en-US"/>
              <a:pPr>
                <a:defRPr/>
              </a:pPr>
              <a:t>‹#›</a:t>
            </a:fld>
            <a:endParaRPr lang="en-US" dirty="0"/>
          </a:p>
        </p:txBody>
      </p:sp>
    </p:spTree>
    <p:extLst>
      <p:ext uri="{BB962C8B-B14F-4D97-AF65-F5344CB8AC3E}">
        <p14:creationId xmlns:p14="http://schemas.microsoft.com/office/powerpoint/2010/main" val="993749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67" indent="-228567">
              <a:buAutoNum type="arabicPeriod"/>
            </a:pPr>
            <a:r>
              <a:rPr lang="en-US" baseline="0" dirty="0" smtClean="0"/>
              <a:t>Kim to greet audience every 30 seconds to 1 minute (or as needed) during pre-call and call in.</a:t>
            </a:r>
          </a:p>
          <a:p>
            <a:pPr marL="228567" indent="-228567">
              <a:buAutoNum type="arabicPeriod"/>
            </a:pPr>
            <a:endParaRPr lang="en-US" baseline="0" dirty="0" smtClean="0"/>
          </a:p>
          <a:p>
            <a:pPr marL="228567" indent="-228567">
              <a:buAutoNum type="arabicPeriod"/>
            </a:pPr>
            <a:r>
              <a:rPr lang="en-US" baseline="0" dirty="0" smtClean="0"/>
              <a:t>Jim to provide welcome and introductions.</a:t>
            </a:r>
          </a:p>
          <a:p>
            <a:pPr marL="228567" indent="-228567">
              <a:buAutoNum type="arabicPeriod"/>
            </a:pPr>
            <a:endParaRPr lang="en-US" baseline="0" dirty="0" smtClean="0"/>
          </a:p>
          <a:p>
            <a:pPr marL="228567" indent="-228567">
              <a:buAutoNum type="arabicPeriod"/>
            </a:pPr>
            <a:r>
              <a:rPr lang="en-US" baseline="0" dirty="0" smtClean="0"/>
              <a:t>Explain roles – Jim to present; Kim to be webinar facilitator; Maria to capture ideas/work with team to assign to themes; Joanna to monitor Q&amp;A;</a:t>
            </a:r>
          </a:p>
          <a:p>
            <a:pPr marL="228567" indent="-228567">
              <a:buAutoNum type="arabicPeriod"/>
            </a:pPr>
            <a:endParaRPr lang="en-US" baseline="0" dirty="0" smtClean="0"/>
          </a:p>
          <a:p>
            <a:pPr marL="228567" indent="-228567">
              <a:buAutoNum type="arabicPeriod"/>
            </a:pPr>
            <a:r>
              <a:rPr lang="en-US" baseline="0" dirty="0" smtClean="0"/>
              <a:t>Turn over to Kim for webinar logistics on “Handout” feature, “Q&amp;A” feature, and “Raise Hand” feature.</a:t>
            </a:r>
            <a:endParaRPr lang="en-US" dirty="0"/>
          </a:p>
        </p:txBody>
      </p:sp>
      <p:sp>
        <p:nvSpPr>
          <p:cNvPr id="4" name="Slide Number Placeholder 3"/>
          <p:cNvSpPr>
            <a:spLocks noGrp="1"/>
          </p:cNvSpPr>
          <p:nvPr>
            <p:ph type="sldNum" sz="quarter" idx="10"/>
          </p:nvPr>
        </p:nvSpPr>
        <p:spPr/>
        <p:txBody>
          <a:bodyPr/>
          <a:lstStyle/>
          <a:p>
            <a:pPr>
              <a:defRPr/>
            </a:pPr>
            <a:fld id="{7BBA76BD-84F1-4808-8886-126EDA4381A9}"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15</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16</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3</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4</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30912BC-84A4-4B48-8BDD-D28E455015AA}" type="slidenum">
              <a:rPr lang="en-US" smtClean="0">
                <a:latin typeface="Arial" pitchFamily="34" charset="0"/>
              </a:rPr>
              <a:pPr/>
              <a:t>5</a:t>
            </a:fld>
            <a:endParaRPr lang="en-US" dirty="0"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6</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BBA76BD-84F1-4808-8886-126EDA4381A9}"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Moving on to understanding the transactions and specifically, transfers… a few key statistics before we walk through the flow.</a:t>
            </a:r>
          </a:p>
          <a:p>
            <a:endParaRPr lang="en-US" dirty="0" smtClean="0"/>
          </a:p>
          <a:p>
            <a:r>
              <a:rPr lang="en-US" dirty="0" smtClean="0"/>
              <a:t>6,600 refers to ABA accounts. It is possible that some institutions have more than one ABA accounts, so it is not truly 6,600 individual customers. </a:t>
            </a:r>
          </a:p>
          <a:p>
            <a:endParaRPr lang="en-US" dirty="0" smtClean="0"/>
          </a:p>
          <a:p>
            <a:r>
              <a:rPr lang="en-US" dirty="0" smtClean="0"/>
              <a:t>Despite there being that many ABAs, the top 25 account for almost all of the transfer volume and value. </a:t>
            </a:r>
          </a:p>
          <a:p>
            <a:endParaRPr lang="en-US" dirty="0" smtClean="0"/>
          </a:p>
          <a:p>
            <a:r>
              <a:rPr lang="en-US" dirty="0" smtClean="0"/>
              <a:t>Even more striking is the concentration of transfers at the top 2 customers.</a:t>
            </a:r>
          </a:p>
          <a:p>
            <a:endParaRPr lang="en-US" dirty="0" smtClean="0"/>
          </a:p>
          <a:p>
            <a:pPr>
              <a:buFont typeface="Arial" pitchFamily="34" charset="0"/>
              <a:buChar char="•"/>
            </a:pPr>
            <a:r>
              <a:rPr lang="en-US" dirty="0" smtClean="0"/>
              <a:t> Top 2 customers account for 66% of total value originated.</a:t>
            </a:r>
          </a:p>
          <a:p>
            <a:endParaRPr lang="en-US" dirty="0" smtClean="0"/>
          </a:p>
          <a:p>
            <a:pPr>
              <a:buFont typeface="Arial" pitchFamily="34" charset="0"/>
              <a:buChar char="•"/>
            </a:pPr>
            <a:r>
              <a:rPr lang="en-US" dirty="0" smtClean="0"/>
              <a:t> In fact, 75% of the transfers occurs between the top 2 institutions and you can imagine which ones these are.</a:t>
            </a:r>
          </a:p>
          <a:p>
            <a:pPr lvl="1">
              <a:buFont typeface="Arial" pitchFamily="34" charset="0"/>
              <a:buChar char="•"/>
            </a:pPr>
            <a:r>
              <a:rPr lang="en-US" dirty="0" smtClean="0"/>
              <a:t> Keep this in mind as we walk through our volumes later on. Changes in market structure, such as more transactions being done on books of clearing banks, have a huge impact on Fedwire volumes.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BBA76BD-84F1-4808-8886-126EDA4381A9}"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9</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C027A6-B5F0-44EC-A643-EEBDAB6421A9}" type="slidenum">
              <a:rPr lang="en-US" smtClean="0">
                <a:latin typeface="Arial" pitchFamily="34" charset="0"/>
              </a:rPr>
              <a:pPr/>
              <a:t>10</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baseline="0"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1219200"/>
            <a:ext cx="381000" cy="4953000"/>
          </a:xfrm>
          <a:prstGeom prst="rect">
            <a:avLst/>
          </a:prstGeom>
          <a:solidFill>
            <a:srgbClr val="007AC9"/>
          </a:solidFill>
          <a:ln w="9525">
            <a:noFill/>
            <a:miter lim="800000"/>
            <a:headEnd/>
            <a:tailEnd/>
          </a:ln>
        </p:spPr>
        <p:txBody>
          <a:bodyPr wrap="none" anchor="ctr"/>
          <a:lstStyle/>
          <a:p>
            <a:pPr>
              <a:defRPr/>
            </a:pPr>
            <a:endParaRPr lang="en-US" dirty="0"/>
          </a:p>
        </p:txBody>
      </p:sp>
      <p:pic>
        <p:nvPicPr>
          <p:cNvPr id="5" name="Picture 12" descr="Fedwire_3Color_Horizontal.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1676400" y="6394450"/>
            <a:ext cx="6245225" cy="273050"/>
          </a:xfrm>
          <a:prstGeom prst="rect">
            <a:avLst/>
          </a:prstGeom>
          <a:noFill/>
          <a:ln w="9525">
            <a:noFill/>
            <a:miter lim="800000"/>
            <a:headEnd/>
            <a:tailEnd/>
          </a:ln>
        </p:spPr>
      </p:pic>
      <p:sp>
        <p:nvSpPr>
          <p:cNvPr id="6" name="Rectangle 6"/>
          <p:cNvSpPr>
            <a:spLocks noChangeArrowheads="1"/>
          </p:cNvSpPr>
          <p:nvPr userDrawn="1"/>
        </p:nvSpPr>
        <p:spPr bwMode="auto">
          <a:xfrm>
            <a:off x="0" y="0"/>
            <a:ext cx="381000" cy="1143000"/>
          </a:xfrm>
          <a:prstGeom prst="rect">
            <a:avLst/>
          </a:prstGeom>
          <a:solidFill>
            <a:schemeClr val="folHlink"/>
          </a:solidFill>
          <a:ln w="9525">
            <a:noFill/>
            <a:miter lim="800000"/>
            <a:headEnd/>
            <a:tailEnd/>
          </a:ln>
        </p:spPr>
        <p:txBody>
          <a:bodyPr wrap="none" anchor="ctr"/>
          <a:lstStyle/>
          <a:p>
            <a:pPr>
              <a:defRPr/>
            </a:pPr>
            <a:endParaRPr lang="en-US" dirty="0"/>
          </a:p>
        </p:txBody>
      </p:sp>
      <p:sp>
        <p:nvSpPr>
          <p:cNvPr id="7" name="Rectangle 7"/>
          <p:cNvSpPr>
            <a:spLocks noChangeArrowheads="1"/>
          </p:cNvSpPr>
          <p:nvPr userDrawn="1"/>
        </p:nvSpPr>
        <p:spPr bwMode="auto">
          <a:xfrm>
            <a:off x="0" y="6248400"/>
            <a:ext cx="381000" cy="609600"/>
          </a:xfrm>
          <a:prstGeom prst="rect">
            <a:avLst/>
          </a:prstGeom>
          <a:solidFill>
            <a:schemeClr val="bg1">
              <a:lumMod val="85000"/>
            </a:schemeClr>
          </a:solidFill>
          <a:ln w="9525">
            <a:noFill/>
            <a:miter lim="800000"/>
            <a:headEnd/>
            <a:tailEnd/>
          </a:ln>
        </p:spPr>
        <p:txBody>
          <a:bodyPr wrap="none" anchor="ctr"/>
          <a:lstStyle/>
          <a:p>
            <a:pPr>
              <a:defRPr/>
            </a:pPr>
            <a:endParaRPr lang="en-US" dirty="0"/>
          </a:p>
        </p:txBody>
      </p:sp>
      <p:pic>
        <p:nvPicPr>
          <p:cNvPr id="8" name="Picture 10" descr="http://wppotest2003.ny.frb.org/Fedwire_Branding/images/Logo.JPG"/>
          <p:cNvPicPr>
            <a:picLocks noChangeAspect="1" noChangeArrowheads="1"/>
          </p:cNvPicPr>
          <p:nvPr userDrawn="1"/>
        </p:nvPicPr>
        <p:blipFill>
          <a:blip r:embed="rId3" cstate="print"/>
          <a:srcRect/>
          <a:stretch>
            <a:fillRect/>
          </a:stretch>
        </p:blipFill>
        <p:spPr bwMode="auto">
          <a:xfrm>
            <a:off x="4906963" y="552450"/>
            <a:ext cx="3835400" cy="1612900"/>
          </a:xfrm>
          <a:prstGeom prst="rect">
            <a:avLst/>
          </a:prstGeom>
          <a:noFill/>
          <a:ln w="9525">
            <a:noFill/>
            <a:miter lim="800000"/>
            <a:headEnd/>
            <a:tailEnd/>
          </a:ln>
        </p:spPr>
      </p:pic>
      <p:sp>
        <p:nvSpPr>
          <p:cNvPr id="19" name="Title 1"/>
          <p:cNvSpPr>
            <a:spLocks noGrp="1"/>
          </p:cNvSpPr>
          <p:nvPr>
            <p:ph type="title"/>
          </p:nvPr>
        </p:nvSpPr>
        <p:spPr>
          <a:xfrm>
            <a:off x="1676400" y="3124200"/>
            <a:ext cx="6858000" cy="981075"/>
          </a:xfrm>
        </p:spPr>
        <p:txBody>
          <a:bodyPr anchor="t"/>
          <a:lstStyle>
            <a:lvl1pPr algn="l">
              <a:defRPr sz="3200" b="1" cap="none" baseline="0">
                <a:latin typeface="+mn-lt"/>
              </a:defRPr>
            </a:lvl1pPr>
          </a:lstStyle>
          <a:p>
            <a:r>
              <a:rPr lang="en-US" dirty="0" smtClean="0"/>
              <a:t>Click to edit Master title style</a:t>
            </a:r>
            <a:endParaRPr lang="en-US" dirty="0"/>
          </a:p>
        </p:txBody>
      </p:sp>
      <p:sp>
        <p:nvSpPr>
          <p:cNvPr id="20" name="Text Placeholder 2"/>
          <p:cNvSpPr>
            <a:spLocks noGrp="1"/>
          </p:cNvSpPr>
          <p:nvPr>
            <p:ph type="body" idx="1"/>
          </p:nvPr>
        </p:nvSpPr>
        <p:spPr>
          <a:xfrm>
            <a:off x="1676400" y="4267200"/>
            <a:ext cx="6858000" cy="381000"/>
          </a:xfrm>
        </p:spPr>
        <p:txBody>
          <a:bodyPr anchor="b"/>
          <a:lstStyle>
            <a:lvl1pPr marL="0" indent="0">
              <a:buNone/>
              <a:defRPr sz="2000" b="1">
                <a:solidFill>
                  <a:schemeClr val="bg2">
                    <a:lumMod val="75000"/>
                  </a:schemeClr>
                </a:solidFill>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304800"/>
            <a:ext cx="18859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04800"/>
            <a:ext cx="55054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bwMode="auto">
          <a:xfrm>
            <a:off x="6324600" y="0"/>
            <a:ext cx="2819400" cy="13716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dirty="0"/>
          </a:p>
        </p:txBody>
      </p:sp>
      <p:pic>
        <p:nvPicPr>
          <p:cNvPr id="5" name="Picture 10" descr="http://wppotest2003.ny.frb.org/Fedwire_Branding/images/Logo.JPG"/>
          <p:cNvPicPr>
            <a:picLocks noChangeAspect="1" noChangeArrowheads="1"/>
          </p:cNvPicPr>
          <p:nvPr userDrawn="1"/>
        </p:nvPicPr>
        <p:blipFill>
          <a:blip r:embed="rId2" cstate="print"/>
          <a:srcRect/>
          <a:stretch>
            <a:fillRect/>
          </a:stretch>
        </p:blipFill>
        <p:spPr bwMode="auto">
          <a:xfrm>
            <a:off x="4927600" y="2349500"/>
            <a:ext cx="3149600" cy="1323975"/>
          </a:xfrm>
          <a:prstGeom prst="rect">
            <a:avLst/>
          </a:prstGeom>
          <a:noFill/>
          <a:ln w="9525">
            <a:noFill/>
            <a:miter lim="800000"/>
            <a:headEnd/>
            <a:tailEnd/>
          </a:ln>
        </p:spPr>
      </p:pic>
      <p:sp>
        <p:nvSpPr>
          <p:cNvPr id="2" name="Title 1"/>
          <p:cNvSpPr>
            <a:spLocks noGrp="1"/>
          </p:cNvSpPr>
          <p:nvPr>
            <p:ph type="title"/>
          </p:nvPr>
        </p:nvSpPr>
        <p:spPr>
          <a:xfrm>
            <a:off x="1752600" y="4483100"/>
            <a:ext cx="6324600" cy="1079500"/>
          </a:xfrm>
        </p:spPr>
        <p:txBody>
          <a:bodyPr anchor="t"/>
          <a:lstStyle>
            <a:lvl1pPr algn="l">
              <a:defRPr sz="3200" b="1" cap="none" baseline="0">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778000" y="4127502"/>
            <a:ext cx="6324600" cy="444498"/>
          </a:xfrm>
        </p:spPr>
        <p:txBody>
          <a:bodyPr anchor="b"/>
          <a:lstStyle>
            <a:lvl1pPr marL="0" indent="0">
              <a:buNone/>
              <a:defRPr sz="2000" b="1">
                <a:solidFill>
                  <a:schemeClr val="bg2">
                    <a:lumMod val="75000"/>
                  </a:schemeClr>
                </a:solidFill>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695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752600"/>
            <a:ext cx="3695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685800" y="152400"/>
            <a:ext cx="6019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4"/>
          <p:cNvSpPr>
            <a:spLocks noGrp="1" noChangeArrowheads="1"/>
          </p:cNvSpPr>
          <p:nvPr>
            <p:ph type="body" idx="1"/>
          </p:nvPr>
        </p:nvSpPr>
        <p:spPr bwMode="auto">
          <a:xfrm>
            <a:off x="685800" y="16002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9" name="Text Box 5"/>
          <p:cNvSpPr txBox="1">
            <a:spLocks noChangeArrowheads="1"/>
          </p:cNvSpPr>
          <p:nvPr userDrawn="1"/>
        </p:nvSpPr>
        <p:spPr bwMode="auto">
          <a:xfrm>
            <a:off x="8077200" y="6400800"/>
            <a:ext cx="914400" cy="274638"/>
          </a:xfrm>
          <a:prstGeom prst="rect">
            <a:avLst/>
          </a:prstGeom>
          <a:noFill/>
          <a:ln w="9525">
            <a:noFill/>
            <a:miter lim="800000"/>
            <a:headEnd/>
            <a:tailEnd/>
          </a:ln>
          <a:effectLst/>
        </p:spPr>
        <p:txBody>
          <a:bodyPr>
            <a:spAutoFit/>
          </a:bodyPr>
          <a:lstStyle/>
          <a:p>
            <a:pPr algn="r">
              <a:spcBef>
                <a:spcPct val="50000"/>
              </a:spcBef>
              <a:defRPr/>
            </a:pPr>
            <a:fld id="{030F8CED-9366-4B87-B2E3-5C4A34CE7E08}" type="slidenum">
              <a:rPr lang="en-US" sz="1200">
                <a:latin typeface="+mn-lt"/>
              </a:rPr>
              <a:pPr algn="r">
                <a:spcBef>
                  <a:spcPct val="50000"/>
                </a:spcBef>
                <a:defRPr/>
              </a:pPr>
              <a:t>‹#›</a:t>
            </a:fld>
            <a:endParaRPr lang="en-US" sz="1200" dirty="0">
              <a:latin typeface="+mn-lt"/>
            </a:endParaRPr>
          </a:p>
        </p:txBody>
      </p:sp>
      <p:sp>
        <p:nvSpPr>
          <p:cNvPr id="24" name="Rectangle 4"/>
          <p:cNvSpPr>
            <a:spLocks noChangeArrowheads="1"/>
          </p:cNvSpPr>
          <p:nvPr userDrawn="1"/>
        </p:nvSpPr>
        <p:spPr bwMode="auto">
          <a:xfrm>
            <a:off x="0" y="1219200"/>
            <a:ext cx="381000" cy="4953000"/>
          </a:xfrm>
          <a:prstGeom prst="rect">
            <a:avLst/>
          </a:prstGeom>
          <a:solidFill>
            <a:srgbClr val="007AC9"/>
          </a:solidFill>
          <a:ln w="9525">
            <a:noFill/>
            <a:miter lim="800000"/>
            <a:headEnd/>
            <a:tailEnd/>
          </a:ln>
        </p:spPr>
        <p:txBody>
          <a:bodyPr wrap="none" anchor="ctr"/>
          <a:lstStyle/>
          <a:p>
            <a:pPr>
              <a:defRPr/>
            </a:pPr>
            <a:endParaRPr lang="en-US" dirty="0">
              <a:latin typeface="+mn-lt"/>
            </a:endParaRPr>
          </a:p>
        </p:txBody>
      </p:sp>
      <p:sp>
        <p:nvSpPr>
          <p:cNvPr id="25" name="Rectangle 6"/>
          <p:cNvSpPr>
            <a:spLocks noChangeArrowheads="1"/>
          </p:cNvSpPr>
          <p:nvPr userDrawn="1"/>
        </p:nvSpPr>
        <p:spPr bwMode="auto">
          <a:xfrm>
            <a:off x="0" y="0"/>
            <a:ext cx="381000" cy="1143000"/>
          </a:xfrm>
          <a:prstGeom prst="rect">
            <a:avLst/>
          </a:prstGeom>
          <a:solidFill>
            <a:schemeClr val="folHlink"/>
          </a:solidFill>
          <a:ln w="9525">
            <a:noFill/>
            <a:miter lim="800000"/>
            <a:headEnd/>
            <a:tailEnd/>
          </a:ln>
        </p:spPr>
        <p:txBody>
          <a:bodyPr wrap="none" anchor="ctr"/>
          <a:lstStyle/>
          <a:p>
            <a:pPr>
              <a:defRPr/>
            </a:pPr>
            <a:endParaRPr lang="en-US" dirty="0">
              <a:latin typeface="+mn-lt"/>
            </a:endParaRPr>
          </a:p>
        </p:txBody>
      </p:sp>
      <p:sp>
        <p:nvSpPr>
          <p:cNvPr id="26" name="Rectangle 7"/>
          <p:cNvSpPr>
            <a:spLocks noChangeArrowheads="1"/>
          </p:cNvSpPr>
          <p:nvPr userDrawn="1"/>
        </p:nvSpPr>
        <p:spPr bwMode="auto">
          <a:xfrm>
            <a:off x="0" y="6248400"/>
            <a:ext cx="381000" cy="609600"/>
          </a:xfrm>
          <a:prstGeom prst="rect">
            <a:avLst/>
          </a:prstGeom>
          <a:solidFill>
            <a:schemeClr val="bg1">
              <a:lumMod val="85000"/>
            </a:schemeClr>
          </a:solidFill>
          <a:ln w="9525">
            <a:noFill/>
            <a:miter lim="800000"/>
            <a:headEnd/>
            <a:tailEnd/>
          </a:ln>
        </p:spPr>
        <p:txBody>
          <a:bodyPr wrap="none" anchor="ctr"/>
          <a:lstStyle/>
          <a:p>
            <a:pPr>
              <a:defRPr/>
            </a:pPr>
            <a:endParaRPr lang="en-US" dirty="0">
              <a:latin typeface="+mn-lt"/>
            </a:endParaRPr>
          </a:p>
        </p:txBody>
      </p:sp>
      <p:sp>
        <p:nvSpPr>
          <p:cNvPr id="27" name="Rectangle 4"/>
          <p:cNvSpPr>
            <a:spLocks noGrp="1" noChangeArrowheads="1"/>
          </p:cNvSpPr>
          <p:nvPr>
            <p:ph type="dt" sz="half" idx="2"/>
          </p:nvPr>
        </p:nvSpPr>
        <p:spPr bwMode="auto">
          <a:xfrm>
            <a:off x="685800" y="64008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latin typeface="+mn-lt"/>
              </a:defRPr>
            </a:lvl1pPr>
          </a:lstStyle>
          <a:p>
            <a:pPr>
              <a:defRPr/>
            </a:pPr>
            <a:endParaRPr lang="en-US" dirty="0"/>
          </a:p>
        </p:txBody>
      </p:sp>
      <p:sp>
        <p:nvSpPr>
          <p:cNvPr id="30" name="Rectangle 29"/>
          <p:cNvSpPr>
            <a:spLocks noGrp="1" noChangeArrowheads="1"/>
          </p:cNvSpPr>
          <p:nvPr userDrawn="1"/>
        </p:nvSpPr>
        <p:spPr bwMode="auto">
          <a:xfrm>
            <a:off x="3225800" y="6248400"/>
            <a:ext cx="2895600" cy="457200"/>
          </a:xfrm>
          <a:prstGeom prst="rect">
            <a:avLst/>
          </a:prstGeom>
          <a:noFill/>
          <a:ln w="9525">
            <a:noFill/>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defRPr/>
            </a:pPr>
            <a:endParaRPr lang="en-US" dirty="0">
              <a:latin typeface="+mn-lt"/>
            </a:endParaRPr>
          </a:p>
        </p:txBody>
      </p:sp>
      <p:pic>
        <p:nvPicPr>
          <p:cNvPr id="3082" name="Picture 31" descr="Fedwire_3Color_Horizontal.jpg"/>
          <p:cNvPicPr>
            <a:picLocks noChangeAspect="1"/>
          </p:cNvPicPr>
          <p:nvPr userDrawn="1"/>
        </p:nvPicPr>
        <p:blipFill>
          <a:blip r:embed="rId13" cstate="print">
            <a:clrChange>
              <a:clrFrom>
                <a:srgbClr val="FFFFFF"/>
              </a:clrFrom>
              <a:clrTo>
                <a:srgbClr val="FFFFFF">
                  <a:alpha val="0"/>
                </a:srgbClr>
              </a:clrTo>
            </a:clrChange>
          </a:blip>
          <a:srcRect/>
          <a:stretch>
            <a:fillRect/>
          </a:stretch>
        </p:blipFill>
        <p:spPr bwMode="auto">
          <a:xfrm>
            <a:off x="1778000" y="6394450"/>
            <a:ext cx="6245225" cy="273050"/>
          </a:xfrm>
          <a:prstGeom prst="rect">
            <a:avLst/>
          </a:prstGeom>
          <a:noFill/>
          <a:ln w="9525">
            <a:noFill/>
            <a:miter lim="800000"/>
            <a:headEnd/>
            <a:tailEnd/>
          </a:ln>
        </p:spPr>
      </p:pic>
      <p:pic>
        <p:nvPicPr>
          <p:cNvPr id="3083" name="Picture 32" descr="http://wppotest2003.ny.frb.org/Fedwire_Branding/images/Logo.JPG"/>
          <p:cNvPicPr>
            <a:picLocks noChangeAspect="1" noChangeArrowheads="1"/>
          </p:cNvPicPr>
          <p:nvPr userDrawn="1"/>
        </p:nvPicPr>
        <p:blipFill>
          <a:blip r:embed="rId14" cstate="print"/>
          <a:srcRect b="31737"/>
          <a:stretch>
            <a:fillRect/>
          </a:stretch>
        </p:blipFill>
        <p:spPr bwMode="auto">
          <a:xfrm>
            <a:off x="6705600" y="182563"/>
            <a:ext cx="2286000" cy="655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rtl="0" eaLnBrk="0" fontAlgn="base" hangingPunct="0">
        <a:spcBef>
          <a:spcPct val="0"/>
        </a:spcBef>
        <a:spcAft>
          <a:spcPct val="0"/>
        </a:spcAft>
        <a:defRPr sz="3200" b="1">
          <a:solidFill>
            <a:srgbClr val="0070C0"/>
          </a:solidFill>
          <a:latin typeface="+mn-lt"/>
          <a:ea typeface="+mj-ea"/>
          <a:cs typeface="+mj-cs"/>
        </a:defRPr>
      </a:lvl1pPr>
      <a:lvl2pPr algn="l" rtl="0" eaLnBrk="0" fontAlgn="base" hangingPunct="0">
        <a:spcBef>
          <a:spcPct val="0"/>
        </a:spcBef>
        <a:spcAft>
          <a:spcPct val="0"/>
        </a:spcAft>
        <a:defRPr sz="3200" b="1">
          <a:solidFill>
            <a:srgbClr val="0070C0"/>
          </a:solidFill>
          <a:latin typeface="Arial Narrow" pitchFamily="34" charset="0"/>
        </a:defRPr>
      </a:lvl2pPr>
      <a:lvl3pPr algn="l" rtl="0" eaLnBrk="0" fontAlgn="base" hangingPunct="0">
        <a:spcBef>
          <a:spcPct val="0"/>
        </a:spcBef>
        <a:spcAft>
          <a:spcPct val="0"/>
        </a:spcAft>
        <a:defRPr sz="3200" b="1">
          <a:solidFill>
            <a:srgbClr val="0070C0"/>
          </a:solidFill>
          <a:latin typeface="Arial Narrow" pitchFamily="34" charset="0"/>
        </a:defRPr>
      </a:lvl3pPr>
      <a:lvl4pPr algn="l" rtl="0" eaLnBrk="0" fontAlgn="base" hangingPunct="0">
        <a:spcBef>
          <a:spcPct val="0"/>
        </a:spcBef>
        <a:spcAft>
          <a:spcPct val="0"/>
        </a:spcAft>
        <a:defRPr sz="3200" b="1">
          <a:solidFill>
            <a:srgbClr val="0070C0"/>
          </a:solidFill>
          <a:latin typeface="Arial Narrow" pitchFamily="34" charset="0"/>
        </a:defRPr>
      </a:lvl4pPr>
      <a:lvl5pPr algn="l" rtl="0" eaLnBrk="0" fontAlgn="base" hangingPunct="0">
        <a:spcBef>
          <a:spcPct val="0"/>
        </a:spcBef>
        <a:spcAft>
          <a:spcPct val="0"/>
        </a:spcAft>
        <a:defRPr sz="3200" b="1">
          <a:solidFill>
            <a:srgbClr val="0070C0"/>
          </a:solidFill>
          <a:latin typeface="Arial Narrow" pitchFamily="34" charset="0"/>
        </a:defRPr>
      </a:lvl5pPr>
      <a:lvl6pPr marL="457200" algn="l" rtl="0" fontAlgn="base">
        <a:spcBef>
          <a:spcPct val="0"/>
        </a:spcBef>
        <a:spcAft>
          <a:spcPct val="0"/>
        </a:spcAft>
        <a:defRPr sz="3600" b="1">
          <a:solidFill>
            <a:schemeClr val="tx2"/>
          </a:solidFill>
          <a:latin typeface="Arial Narrow" pitchFamily="34" charset="0"/>
        </a:defRPr>
      </a:lvl6pPr>
      <a:lvl7pPr marL="914400" algn="l" rtl="0" fontAlgn="base">
        <a:spcBef>
          <a:spcPct val="0"/>
        </a:spcBef>
        <a:spcAft>
          <a:spcPct val="0"/>
        </a:spcAft>
        <a:defRPr sz="3600" b="1">
          <a:solidFill>
            <a:schemeClr val="tx2"/>
          </a:solidFill>
          <a:latin typeface="Arial Narrow" pitchFamily="34" charset="0"/>
        </a:defRPr>
      </a:lvl7pPr>
      <a:lvl8pPr marL="1371600" algn="l" rtl="0" fontAlgn="base">
        <a:spcBef>
          <a:spcPct val="0"/>
        </a:spcBef>
        <a:spcAft>
          <a:spcPct val="0"/>
        </a:spcAft>
        <a:defRPr sz="3600" b="1">
          <a:solidFill>
            <a:schemeClr val="tx2"/>
          </a:solidFill>
          <a:latin typeface="Arial Narrow" pitchFamily="34" charset="0"/>
        </a:defRPr>
      </a:lvl8pPr>
      <a:lvl9pPr marL="1828800" algn="l" rtl="0" fontAlgn="base">
        <a:spcBef>
          <a:spcPct val="0"/>
        </a:spcBef>
        <a:spcAft>
          <a:spcPct val="0"/>
        </a:spcAft>
        <a:defRPr sz="36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rgbClr val="92D05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70C0"/>
        </a:buClr>
        <a:buChar char="–"/>
        <a:defRPr sz="2400">
          <a:solidFill>
            <a:schemeClr val="tx1"/>
          </a:solidFill>
          <a:latin typeface="+mn-lt"/>
        </a:defRPr>
      </a:lvl2pPr>
      <a:lvl3pPr marL="1143000" indent="-228600" algn="l" rtl="0" eaLnBrk="0" fontAlgn="base" hangingPunct="0">
        <a:spcBef>
          <a:spcPct val="20000"/>
        </a:spcBef>
        <a:spcAft>
          <a:spcPct val="0"/>
        </a:spcAft>
        <a:buClr>
          <a:srgbClr val="92D050"/>
        </a:buClr>
        <a:buChar char="•"/>
        <a:defRPr sz="2000">
          <a:solidFill>
            <a:schemeClr val="tx1"/>
          </a:solidFill>
          <a:latin typeface="+mn-lt"/>
        </a:defRPr>
      </a:lvl3pPr>
      <a:lvl4pPr marL="1600200" indent="-228600" algn="l" rtl="0" eaLnBrk="0" fontAlgn="base" hangingPunct="0">
        <a:spcBef>
          <a:spcPct val="20000"/>
        </a:spcBef>
        <a:spcAft>
          <a:spcPct val="0"/>
        </a:spcAft>
        <a:buClr>
          <a:srgbClr val="0070C0"/>
        </a:buClr>
        <a:buChar char="–"/>
        <a:defRPr sz="2000">
          <a:solidFill>
            <a:schemeClr val="tx1"/>
          </a:solidFill>
          <a:latin typeface="+mn-lt"/>
        </a:defRPr>
      </a:lvl4pPr>
      <a:lvl5pPr marL="2057400" indent="-228600" algn="l" rtl="0" eaLnBrk="0" fontAlgn="base" hangingPunct="0">
        <a:spcBef>
          <a:spcPct val="20000"/>
        </a:spcBef>
        <a:spcAft>
          <a:spcPct val="0"/>
        </a:spcAft>
        <a:buClr>
          <a:srgbClr val="92D050"/>
        </a:buClr>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atherine.zeigler@kc.frb.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76400" y="2667000"/>
            <a:ext cx="6858000" cy="1143000"/>
          </a:xfrm>
        </p:spPr>
        <p:txBody>
          <a:bodyPr/>
          <a:lstStyle/>
          <a:p>
            <a:pPr eaLnBrk="1" hangingPunct="1"/>
            <a:r>
              <a:rPr lang="en-US" sz="3600" dirty="0" smtClean="0"/>
              <a:t>Fedwire</a:t>
            </a:r>
            <a:r>
              <a:rPr lang="en-US" sz="2800" baseline="30000" dirty="0" smtClean="0"/>
              <a:t>®</a:t>
            </a:r>
            <a:r>
              <a:rPr lang="en-US" sz="3600" dirty="0" smtClean="0"/>
              <a:t> Securities Service Modernization</a:t>
            </a:r>
            <a:br>
              <a:rPr lang="en-US" sz="3600" dirty="0" smtClean="0"/>
            </a:br>
            <a:endParaRPr lang="en-US" sz="2400" dirty="0" smtClean="0"/>
          </a:p>
        </p:txBody>
      </p:sp>
      <p:sp>
        <p:nvSpPr>
          <p:cNvPr id="3" name="Text Placeholder 2"/>
          <p:cNvSpPr>
            <a:spLocks noGrp="1"/>
          </p:cNvSpPr>
          <p:nvPr>
            <p:ph type="body" idx="1"/>
          </p:nvPr>
        </p:nvSpPr>
        <p:spPr>
          <a:xfrm>
            <a:off x="1676400" y="4267200"/>
            <a:ext cx="6858000" cy="990600"/>
          </a:xfrm>
        </p:spPr>
        <p:txBody>
          <a:bodyPr/>
          <a:lstStyle/>
          <a:p>
            <a:pPr eaLnBrk="1" hangingPunct="1">
              <a:defRPr/>
            </a:pPr>
            <a:r>
              <a:rPr lang="en-US" sz="2400" dirty="0" smtClean="0"/>
              <a:t>Bank Depository User Group Annual Meeting</a:t>
            </a:r>
          </a:p>
          <a:p>
            <a:pPr eaLnBrk="1" hangingPunct="1">
              <a:defRPr/>
            </a:pPr>
            <a:r>
              <a:rPr lang="en-US" sz="2400" dirty="0" smtClean="0">
                <a:solidFill>
                  <a:schemeClr val="bg1">
                    <a:lumMod val="50000"/>
                  </a:schemeClr>
                </a:solidFill>
              </a:rPr>
              <a:t>September 24,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6019800" cy="685800"/>
          </a:xfrm>
        </p:spPr>
        <p:txBody>
          <a:bodyPr/>
          <a:lstStyle/>
          <a:p>
            <a:pPr eaLnBrk="1" hangingPunct="1"/>
            <a:r>
              <a:rPr lang="en-US" dirty="0" smtClean="0"/>
              <a:t>Today’s Focus</a:t>
            </a:r>
          </a:p>
        </p:txBody>
      </p:sp>
      <p:sp>
        <p:nvSpPr>
          <p:cNvPr id="18435" name="Rectangle 3"/>
          <p:cNvSpPr>
            <a:spLocks noGrp="1" noChangeArrowheads="1"/>
          </p:cNvSpPr>
          <p:nvPr>
            <p:ph sz="half" idx="1"/>
          </p:nvPr>
        </p:nvSpPr>
        <p:spPr>
          <a:xfrm>
            <a:off x="533400" y="1295400"/>
            <a:ext cx="8077200" cy="5486400"/>
          </a:xfrm>
        </p:spPr>
        <p:txBody>
          <a:bodyPr/>
          <a:lstStyle/>
          <a:p>
            <a:pPr marL="400050"/>
            <a:r>
              <a:rPr lang="en-US" sz="2400" b="1" dirty="0" smtClean="0"/>
              <a:t>Operational Efficiency and Customer Self-Service</a:t>
            </a:r>
          </a:p>
          <a:p>
            <a:pPr marL="800100" lvl="1"/>
            <a:r>
              <a:rPr lang="en-US" sz="2000" dirty="0" smtClean="0"/>
              <a:t>Data Availability &amp; Accessibility</a:t>
            </a:r>
          </a:p>
          <a:p>
            <a:pPr marL="800100" lvl="1"/>
            <a:r>
              <a:rPr lang="en-US" sz="2000" dirty="0" smtClean="0"/>
              <a:t>Account Services</a:t>
            </a:r>
            <a:endParaRPr lang="en-US" sz="2000" dirty="0"/>
          </a:p>
          <a:p>
            <a:pPr marL="800100" lvl="1"/>
            <a:r>
              <a:rPr lang="en-US" sz="2000" dirty="0" smtClean="0"/>
              <a:t>Securities Call/Redemption Process</a:t>
            </a:r>
          </a:p>
          <a:p>
            <a:pPr marL="800100" lvl="1"/>
            <a:endParaRPr lang="en-US" sz="2000" dirty="0" smtClean="0"/>
          </a:p>
          <a:p>
            <a:pPr marL="400050"/>
            <a:r>
              <a:rPr lang="en-US" sz="2400" b="1" dirty="0" smtClean="0"/>
              <a:t>Message Format &amp; Communication Standards</a:t>
            </a:r>
          </a:p>
          <a:p>
            <a:pPr marL="800100" lvl="1"/>
            <a:r>
              <a:rPr lang="en-US" sz="2000" dirty="0" smtClean="0"/>
              <a:t>Transaction Tracking</a:t>
            </a:r>
          </a:p>
          <a:p>
            <a:pPr marL="800100" lvl="1"/>
            <a:r>
              <a:rPr lang="en-US" sz="2000" dirty="0" smtClean="0"/>
              <a:t>Counterparty and Securities Mapping</a:t>
            </a:r>
          </a:p>
          <a:p>
            <a:pPr marL="800100" lvl="1"/>
            <a:endParaRPr lang="en-US" sz="1600" dirty="0" smtClean="0"/>
          </a:p>
          <a:p>
            <a:pPr marL="400050"/>
            <a:endParaRPr lang="en-US" sz="1800" dirty="0"/>
          </a:p>
          <a:p>
            <a:pPr marL="400050"/>
            <a:endParaRPr lang="en-US" sz="2400" dirty="0" smtClean="0"/>
          </a:p>
          <a:p>
            <a:pPr marL="400050"/>
            <a:endParaRPr lang="en-US" sz="1600" dirty="0"/>
          </a:p>
          <a:p>
            <a:pPr marL="400050"/>
            <a:endParaRPr lang="en-US" sz="1200" dirty="0" smtClean="0"/>
          </a:p>
        </p:txBody>
      </p:sp>
    </p:spTree>
    <p:extLst>
      <p:ext uri="{BB962C8B-B14F-4D97-AF65-F5344CB8AC3E}">
        <p14:creationId xmlns:p14="http://schemas.microsoft.com/office/powerpoint/2010/main" val="9837441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29400" cy="1219200"/>
          </a:xfrm>
        </p:spPr>
        <p:txBody>
          <a:bodyPr/>
          <a:lstStyle/>
          <a:p>
            <a:r>
              <a:rPr lang="en-US" sz="2800" dirty="0" smtClean="0"/>
              <a:t/>
            </a:r>
            <a:br>
              <a:rPr lang="en-US" sz="2800" dirty="0" smtClean="0"/>
            </a:br>
            <a:r>
              <a:rPr lang="en-US" dirty="0" smtClean="0"/>
              <a:t>Post Modernization </a:t>
            </a:r>
            <a:br>
              <a:rPr lang="en-US" dirty="0" smtClean="0"/>
            </a:br>
            <a:r>
              <a:rPr lang="en-US" dirty="0" smtClean="0"/>
              <a:t>Enhancements Feedback</a:t>
            </a:r>
            <a:endParaRPr lang="en-US" dirty="0"/>
          </a:p>
        </p:txBody>
      </p:sp>
      <p:sp>
        <p:nvSpPr>
          <p:cNvPr id="3" name="Content Placeholder 2"/>
          <p:cNvSpPr>
            <a:spLocks noGrp="1"/>
          </p:cNvSpPr>
          <p:nvPr>
            <p:ph idx="1"/>
          </p:nvPr>
        </p:nvSpPr>
        <p:spPr>
          <a:xfrm>
            <a:off x="609600" y="1828800"/>
            <a:ext cx="8077200" cy="4648200"/>
          </a:xfrm>
        </p:spPr>
        <p:txBody>
          <a:bodyPr/>
          <a:lstStyle/>
          <a:p>
            <a:pPr marL="0" indent="0">
              <a:buNone/>
            </a:pPr>
            <a:r>
              <a:rPr lang="en-US" sz="2400" b="1" i="1" dirty="0" smtClean="0"/>
              <a:t>Data </a:t>
            </a:r>
            <a:r>
              <a:rPr lang="en-US" sz="2400" b="1" i="1" dirty="0"/>
              <a:t>Availability &amp; </a:t>
            </a:r>
            <a:r>
              <a:rPr lang="en-US" sz="2400" b="1" i="1" dirty="0" smtClean="0"/>
              <a:t>Accessibility</a:t>
            </a:r>
          </a:p>
          <a:p>
            <a:pPr marL="0" indent="0">
              <a:buNone/>
            </a:pPr>
            <a:endParaRPr lang="en-US" sz="2400" dirty="0"/>
          </a:p>
          <a:p>
            <a:pPr lvl="0"/>
            <a:r>
              <a:rPr lang="en-US" sz="2200" dirty="0"/>
              <a:t>Discuss limitations or gaps, if any, in the availability and accessibility of Fedwire Securities data. </a:t>
            </a:r>
            <a:endParaRPr lang="en-US" sz="2200" dirty="0" smtClean="0"/>
          </a:p>
          <a:p>
            <a:pPr marL="0" lvl="0" indent="0">
              <a:buNone/>
            </a:pPr>
            <a:endParaRPr lang="en-US" sz="2200" dirty="0"/>
          </a:p>
          <a:p>
            <a:pPr lvl="0"/>
            <a:r>
              <a:rPr lang="en-US" sz="2200" dirty="0"/>
              <a:t>Describe enhancements, if any, to the availability and accessibility of Fedwire Securities data that would better address your institutions’ needs. Be prepared to discuss how potential changes would be utilized by your organization.  </a:t>
            </a:r>
          </a:p>
          <a:p>
            <a:endParaRPr lang="en-US" dirty="0"/>
          </a:p>
        </p:txBody>
      </p:sp>
    </p:spTree>
    <p:extLst>
      <p:ext uri="{BB962C8B-B14F-4D97-AF65-F5344CB8AC3E}">
        <p14:creationId xmlns:p14="http://schemas.microsoft.com/office/powerpoint/2010/main" val="673495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Modernization </a:t>
            </a:r>
            <a:br>
              <a:rPr lang="en-US" dirty="0"/>
            </a:br>
            <a:r>
              <a:rPr lang="en-US" dirty="0"/>
              <a:t>Enhancements Feedback</a:t>
            </a:r>
          </a:p>
        </p:txBody>
      </p:sp>
      <p:sp>
        <p:nvSpPr>
          <p:cNvPr id="3" name="Content Placeholder 2"/>
          <p:cNvSpPr>
            <a:spLocks noGrp="1"/>
          </p:cNvSpPr>
          <p:nvPr>
            <p:ph idx="1"/>
          </p:nvPr>
        </p:nvSpPr>
        <p:spPr/>
        <p:txBody>
          <a:bodyPr/>
          <a:lstStyle/>
          <a:p>
            <a:pPr marL="0" indent="0">
              <a:buNone/>
            </a:pPr>
            <a:endParaRPr lang="en-US" b="1" i="1" dirty="0" smtClean="0"/>
          </a:p>
          <a:p>
            <a:pPr marL="0" indent="0">
              <a:buNone/>
            </a:pPr>
            <a:r>
              <a:rPr lang="en-US" sz="2400" b="1" i="1" dirty="0" smtClean="0"/>
              <a:t>Account </a:t>
            </a:r>
            <a:r>
              <a:rPr lang="en-US" sz="2400" b="1" i="1" dirty="0"/>
              <a:t>Services </a:t>
            </a:r>
            <a:endParaRPr lang="en-US" sz="2400" b="1" i="1" dirty="0" smtClean="0"/>
          </a:p>
          <a:p>
            <a:pPr marL="0" indent="0">
              <a:buNone/>
            </a:pPr>
            <a:endParaRPr lang="en-US" sz="2400" dirty="0"/>
          </a:p>
          <a:p>
            <a:pPr lvl="0"/>
            <a:r>
              <a:rPr lang="en-US" sz="2200" dirty="0"/>
              <a:t>Discuss limitations or gaps, if any, in the existing Fedwire Securities account services. </a:t>
            </a:r>
            <a:endParaRPr lang="en-US" sz="2200" dirty="0" smtClean="0"/>
          </a:p>
          <a:p>
            <a:pPr marL="0" lvl="0" indent="0">
              <a:buNone/>
            </a:pPr>
            <a:endParaRPr lang="en-US" sz="2200" dirty="0"/>
          </a:p>
          <a:p>
            <a:pPr lvl="0"/>
            <a:r>
              <a:rPr lang="en-US" sz="2200" dirty="0"/>
              <a:t>Describe enhancements, if any, to the existing account structure and services that would better address your institutions’ needs. Be prepared to discuss how potential changes in the account structure would be utilized by your organization.  </a:t>
            </a:r>
          </a:p>
          <a:p>
            <a:endParaRPr lang="en-US" dirty="0"/>
          </a:p>
        </p:txBody>
      </p:sp>
    </p:spTree>
    <p:extLst>
      <p:ext uri="{BB962C8B-B14F-4D97-AF65-F5344CB8AC3E}">
        <p14:creationId xmlns:p14="http://schemas.microsoft.com/office/powerpoint/2010/main" val="1533763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Modernization </a:t>
            </a:r>
            <a:br>
              <a:rPr lang="en-US" dirty="0"/>
            </a:br>
            <a:r>
              <a:rPr lang="en-US" dirty="0"/>
              <a:t>Enhancements Feedback</a:t>
            </a:r>
          </a:p>
        </p:txBody>
      </p:sp>
      <p:sp>
        <p:nvSpPr>
          <p:cNvPr id="3" name="Content Placeholder 2"/>
          <p:cNvSpPr>
            <a:spLocks noGrp="1"/>
          </p:cNvSpPr>
          <p:nvPr>
            <p:ph idx="1"/>
          </p:nvPr>
        </p:nvSpPr>
        <p:spPr/>
        <p:txBody>
          <a:bodyPr/>
          <a:lstStyle/>
          <a:p>
            <a:pPr marL="0" indent="0">
              <a:buNone/>
            </a:pPr>
            <a:r>
              <a:rPr lang="en-US" sz="2400" b="1" i="1" dirty="0" smtClean="0"/>
              <a:t>Securities </a:t>
            </a:r>
            <a:r>
              <a:rPr lang="en-US" sz="2400" b="1" i="1" dirty="0"/>
              <a:t>Call/Redemption </a:t>
            </a:r>
            <a:r>
              <a:rPr lang="en-US" sz="2400" b="1" i="1" dirty="0" smtClean="0"/>
              <a:t>Process</a:t>
            </a:r>
          </a:p>
          <a:p>
            <a:pPr marL="0" indent="0">
              <a:buNone/>
            </a:pPr>
            <a:endParaRPr lang="en-US" sz="2400" dirty="0" smtClean="0"/>
          </a:p>
          <a:p>
            <a:pPr lvl="0"/>
            <a:r>
              <a:rPr lang="en-US" sz="2200" dirty="0" smtClean="0"/>
              <a:t>As </a:t>
            </a:r>
            <a:r>
              <a:rPr lang="en-US" sz="2200" dirty="0"/>
              <a:t>it relates to securities call or redemption services, what information is currently not provided by the Bank’s processing methodologies that would better address your institutions’ needs? </a:t>
            </a:r>
            <a:endParaRPr lang="en-US" sz="2200" dirty="0" smtClean="0"/>
          </a:p>
          <a:p>
            <a:pPr marL="0" lvl="0" indent="0">
              <a:buNone/>
            </a:pPr>
            <a:endParaRPr lang="en-US" sz="2200" dirty="0"/>
          </a:p>
          <a:p>
            <a:pPr lvl="0"/>
            <a:r>
              <a:rPr lang="en-US" sz="2200" dirty="0"/>
              <a:t>Describe enhancements, if any, to the call or redemption service work flow that would better address your institutions’ needs. </a:t>
            </a:r>
          </a:p>
          <a:p>
            <a:endParaRPr lang="en-US" dirty="0"/>
          </a:p>
        </p:txBody>
      </p:sp>
    </p:spTree>
    <p:extLst>
      <p:ext uri="{BB962C8B-B14F-4D97-AF65-F5344CB8AC3E}">
        <p14:creationId xmlns:p14="http://schemas.microsoft.com/office/powerpoint/2010/main" val="168938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Modernization </a:t>
            </a:r>
            <a:br>
              <a:rPr lang="en-US" dirty="0"/>
            </a:br>
            <a:r>
              <a:rPr lang="en-US" dirty="0"/>
              <a:t>Enhancements Feedback</a:t>
            </a:r>
          </a:p>
        </p:txBody>
      </p:sp>
      <p:sp>
        <p:nvSpPr>
          <p:cNvPr id="3" name="Content Placeholder 2"/>
          <p:cNvSpPr>
            <a:spLocks noGrp="1"/>
          </p:cNvSpPr>
          <p:nvPr>
            <p:ph idx="1"/>
          </p:nvPr>
        </p:nvSpPr>
        <p:spPr>
          <a:xfrm>
            <a:off x="685800" y="1447800"/>
            <a:ext cx="8077200" cy="4648200"/>
          </a:xfrm>
        </p:spPr>
        <p:txBody>
          <a:bodyPr/>
          <a:lstStyle/>
          <a:p>
            <a:pPr marL="0" indent="0">
              <a:buNone/>
            </a:pPr>
            <a:r>
              <a:rPr lang="en-US" sz="2400" b="1" i="1" dirty="0"/>
              <a:t>Message Format &amp; Communication Standards </a:t>
            </a:r>
            <a:endParaRPr lang="en-US" sz="2400" b="1" i="1" dirty="0" smtClean="0"/>
          </a:p>
          <a:p>
            <a:pPr marL="0" indent="0">
              <a:buNone/>
            </a:pPr>
            <a:endParaRPr lang="en-US" sz="2400" dirty="0"/>
          </a:p>
          <a:p>
            <a:pPr lvl="0"/>
            <a:r>
              <a:rPr lang="en-US" sz="2200" dirty="0" smtClean="0"/>
              <a:t>From </a:t>
            </a:r>
            <a:r>
              <a:rPr lang="en-US" sz="2200" dirty="0"/>
              <a:t>the perspective of transfer messaging at a high level, describe your institutions’ current process from trade to settlement, focusing on how other message formats are translated or mapped to the Fedwire securities transfer message</a:t>
            </a:r>
            <a:r>
              <a:rPr lang="en-US" sz="2200" dirty="0" smtClean="0"/>
              <a:t>.</a:t>
            </a:r>
          </a:p>
          <a:p>
            <a:pPr marL="0" lvl="0" indent="0">
              <a:buNone/>
            </a:pPr>
            <a:endParaRPr lang="en-US" sz="2200" dirty="0"/>
          </a:p>
          <a:p>
            <a:pPr lvl="0"/>
            <a:r>
              <a:rPr lang="en-US" sz="2200" dirty="0"/>
              <a:t>Discuss limitations or gaps, if any, in the current transfer messaging process</a:t>
            </a:r>
            <a:r>
              <a:rPr lang="en-US" sz="2200" dirty="0" smtClean="0"/>
              <a:t>.</a:t>
            </a:r>
          </a:p>
          <a:p>
            <a:pPr marL="0" lvl="0" indent="0">
              <a:buNone/>
            </a:pPr>
            <a:endParaRPr lang="en-US" sz="2200" dirty="0"/>
          </a:p>
          <a:p>
            <a:pPr lvl="0"/>
            <a:r>
              <a:rPr lang="en-US" sz="2200" dirty="0"/>
              <a:t>From your organizations’ perspective, what are the potential benefits and challenges, if any, of Fedwire Securities maintaining a proprietary message format.</a:t>
            </a:r>
          </a:p>
          <a:p>
            <a:endParaRPr lang="en-US" dirty="0"/>
          </a:p>
        </p:txBody>
      </p:sp>
    </p:spTree>
    <p:extLst>
      <p:ext uri="{BB962C8B-B14F-4D97-AF65-F5344CB8AC3E}">
        <p14:creationId xmlns:p14="http://schemas.microsoft.com/office/powerpoint/2010/main" val="355245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304800"/>
            <a:ext cx="7620000" cy="914400"/>
          </a:xfrm>
        </p:spPr>
        <p:txBody>
          <a:bodyPr/>
          <a:lstStyle/>
          <a:p>
            <a:pPr eaLnBrk="1" hangingPunct="1"/>
            <a:r>
              <a:rPr lang="en-US" dirty="0" smtClean="0"/>
              <a:t>Next Steps</a:t>
            </a:r>
          </a:p>
        </p:txBody>
      </p:sp>
      <p:sp>
        <p:nvSpPr>
          <p:cNvPr id="18435" name="Rectangle 3"/>
          <p:cNvSpPr>
            <a:spLocks noGrp="1" noChangeArrowheads="1"/>
          </p:cNvSpPr>
          <p:nvPr>
            <p:ph idx="1"/>
          </p:nvPr>
        </p:nvSpPr>
        <p:spPr>
          <a:xfrm>
            <a:off x="914400" y="1676400"/>
            <a:ext cx="7467600" cy="4114800"/>
          </a:xfrm>
        </p:spPr>
        <p:txBody>
          <a:bodyPr/>
          <a:lstStyle/>
          <a:p>
            <a:r>
              <a:rPr lang="en-US" sz="2400" dirty="0" smtClean="0"/>
              <a:t>Prioritize stakeholder feedback regarding potential post-modernization enhancements.</a:t>
            </a:r>
          </a:p>
          <a:p>
            <a:pPr marL="0" indent="0">
              <a:buNone/>
            </a:pPr>
            <a:endParaRPr lang="en-US" sz="2400" dirty="0"/>
          </a:p>
          <a:p>
            <a:r>
              <a:rPr lang="en-US" sz="2400" dirty="0" smtClean="0"/>
              <a:t>Develop preliminary high level post modernization roadmap by end of 2013.  </a:t>
            </a:r>
          </a:p>
          <a:p>
            <a:pPr marL="0" indent="0">
              <a:buNone/>
            </a:pPr>
            <a:endParaRPr lang="en-US" sz="2400" dirty="0" smtClean="0"/>
          </a:p>
          <a:p>
            <a:r>
              <a:rPr lang="en-US" sz="2400" dirty="0" smtClean="0"/>
              <a:t>Complete deeper dive into roadmap enhancements with stakeholders.</a:t>
            </a:r>
          </a:p>
          <a:p>
            <a:pPr marL="0" indent="0">
              <a:buNone/>
            </a:pPr>
            <a:endParaRPr lang="en-US" sz="2400" dirty="0"/>
          </a:p>
          <a:p>
            <a:pPr marL="0" indent="0">
              <a:buNone/>
            </a:pPr>
            <a:endParaRPr lang="en-US" sz="2400" dirty="0" smtClean="0"/>
          </a:p>
          <a:p>
            <a:pPr marL="0" indent="0">
              <a:buNone/>
            </a:pPr>
            <a:endParaRPr lang="en-US" sz="2400" dirty="0"/>
          </a:p>
          <a:p>
            <a:endParaRPr lang="en-US" sz="2400" dirty="0"/>
          </a:p>
          <a:p>
            <a:pPr marL="457200" lvl="1" indent="0">
              <a:buNone/>
            </a:pPr>
            <a:endParaRPr lang="en-US" dirty="0" smtClean="0"/>
          </a:p>
          <a:p>
            <a:pPr lvl="1"/>
            <a:endParaRPr lang="en-US" dirty="0" smtClean="0"/>
          </a:p>
          <a:p>
            <a:pPr lvl="1">
              <a:buNone/>
            </a:pPr>
            <a:endParaRPr lang="en-US" sz="2000" dirty="0" smtClean="0">
              <a:latin typeface="Arial Narrow" pitchFamily="34" charset="0"/>
            </a:endParaRPr>
          </a:p>
          <a:p>
            <a:pPr lvl="1" eaLnBrk="1" hangingPunct="1"/>
            <a:endParaRPr lang="en-US" sz="2000" b="1" dirty="0" smtClean="0"/>
          </a:p>
          <a:p>
            <a:pPr eaLnBrk="1" hangingPunct="1">
              <a:buNone/>
            </a:pPr>
            <a:endParaRPr lang="en-US" sz="2400" dirty="0" smtClean="0"/>
          </a:p>
        </p:txBody>
      </p:sp>
    </p:spTree>
    <p:extLst>
      <p:ext uri="{BB962C8B-B14F-4D97-AF65-F5344CB8AC3E}">
        <p14:creationId xmlns:p14="http://schemas.microsoft.com/office/powerpoint/2010/main" val="336527220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304800"/>
            <a:ext cx="7620000" cy="1143000"/>
          </a:xfrm>
        </p:spPr>
        <p:txBody>
          <a:bodyPr/>
          <a:lstStyle/>
          <a:p>
            <a:pPr eaLnBrk="1" hangingPunct="1"/>
            <a:r>
              <a:rPr lang="en-US" dirty="0" smtClean="0"/>
              <a:t>Contact Information</a:t>
            </a:r>
          </a:p>
        </p:txBody>
      </p:sp>
      <p:sp>
        <p:nvSpPr>
          <p:cNvPr id="18435" name="Rectangle 3"/>
          <p:cNvSpPr>
            <a:spLocks noGrp="1" noChangeArrowheads="1"/>
          </p:cNvSpPr>
          <p:nvPr>
            <p:ph idx="1"/>
          </p:nvPr>
        </p:nvSpPr>
        <p:spPr>
          <a:xfrm>
            <a:off x="914400" y="1676400"/>
            <a:ext cx="7467600" cy="4114800"/>
          </a:xfrm>
        </p:spPr>
        <p:txBody>
          <a:bodyPr/>
          <a:lstStyle/>
          <a:p>
            <a:pPr marL="400050">
              <a:buNone/>
            </a:pPr>
            <a:r>
              <a:rPr lang="en-US" sz="2000" dirty="0" smtClean="0"/>
              <a:t>Cathy Zeigler – Assistant Vice President</a:t>
            </a:r>
          </a:p>
          <a:p>
            <a:pPr marL="400050">
              <a:buNone/>
            </a:pPr>
            <a:r>
              <a:rPr lang="en-US" sz="2000" dirty="0" smtClean="0"/>
              <a:t>Wholesale Operations Site </a:t>
            </a:r>
          </a:p>
          <a:p>
            <a:pPr marL="400050">
              <a:buNone/>
            </a:pPr>
            <a:r>
              <a:rPr lang="en-US" sz="2000" dirty="0" smtClean="0"/>
              <a:t>Federal Reserve Bank of Kansas City</a:t>
            </a:r>
          </a:p>
          <a:p>
            <a:pPr marL="400050">
              <a:buNone/>
            </a:pPr>
            <a:endParaRPr lang="en-US" sz="2000" dirty="0" smtClean="0"/>
          </a:p>
          <a:p>
            <a:pPr marL="400050">
              <a:buNone/>
            </a:pPr>
            <a:r>
              <a:rPr lang="en-US" sz="2000" dirty="0" smtClean="0"/>
              <a:t>(816) 881-2168</a:t>
            </a:r>
          </a:p>
          <a:p>
            <a:pPr marL="400050">
              <a:buNone/>
            </a:pPr>
            <a:r>
              <a:rPr lang="en-US" sz="2000" dirty="0" smtClean="0">
                <a:hlinkClick r:id="rId3"/>
              </a:rPr>
              <a:t>catherine.zeigler@kc.frb.org</a:t>
            </a:r>
            <a:endParaRPr lang="en-US" sz="2000" dirty="0" smtClean="0"/>
          </a:p>
          <a:p>
            <a:pPr marL="400050">
              <a:buNone/>
            </a:pPr>
            <a:endParaRPr lang="en-US" sz="2000" dirty="0" smtClean="0"/>
          </a:p>
          <a:p>
            <a:pPr lvl="1">
              <a:buNone/>
            </a:pPr>
            <a:endParaRPr lang="en-US" sz="2000" dirty="0" smtClean="0">
              <a:latin typeface="Arial Narrow" pitchFamily="34" charset="0"/>
            </a:endParaRPr>
          </a:p>
          <a:p>
            <a:pPr lvl="1" eaLnBrk="1" hangingPunct="1"/>
            <a:endParaRPr lang="en-US" sz="2000" b="1" dirty="0" smtClean="0"/>
          </a:p>
          <a:p>
            <a:pPr eaLnBrk="1" hangingPunct="1">
              <a:buNone/>
            </a:pPr>
            <a:endParaRPr lang="en-US" sz="2400" dirty="0" smtClean="0"/>
          </a:p>
        </p:txBody>
      </p:sp>
    </p:spTree>
    <p:extLst>
      <p:ext uri="{BB962C8B-B14F-4D97-AF65-F5344CB8AC3E}">
        <p14:creationId xmlns:p14="http://schemas.microsoft.com/office/powerpoint/2010/main" val="2735856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457200" indent="-457200">
              <a:buFont typeface="+mj-lt"/>
              <a:buAutoNum type="arabicPeriod"/>
            </a:pPr>
            <a:r>
              <a:rPr lang="en-US" sz="2600" dirty="0"/>
              <a:t>Present an overview of </a:t>
            </a:r>
            <a:r>
              <a:rPr lang="en-US" sz="2600" dirty="0" smtClean="0"/>
              <a:t>customer-suggested </a:t>
            </a:r>
            <a:r>
              <a:rPr lang="en-US" sz="2600" dirty="0"/>
              <a:t>post-modernization enhancements.</a:t>
            </a:r>
          </a:p>
          <a:p>
            <a:pPr marL="457200" indent="-457200">
              <a:buFont typeface="+mj-lt"/>
              <a:buAutoNum type="arabicPeriod"/>
            </a:pPr>
            <a:endParaRPr lang="en-US" sz="2600" dirty="0"/>
          </a:p>
          <a:p>
            <a:pPr marL="457200" indent="-457200">
              <a:buFont typeface="+mj-lt"/>
              <a:buAutoNum type="arabicPeriod"/>
            </a:pPr>
            <a:r>
              <a:rPr lang="en-US" sz="2600" dirty="0" smtClean="0"/>
              <a:t>Solicit BDUG feedback </a:t>
            </a:r>
            <a:r>
              <a:rPr lang="en-US" sz="2600" dirty="0"/>
              <a:t>on </a:t>
            </a:r>
            <a:r>
              <a:rPr lang="en-US" sz="2600" dirty="0" smtClean="0"/>
              <a:t>key </a:t>
            </a:r>
            <a:r>
              <a:rPr lang="en-US" sz="2600" dirty="0"/>
              <a:t>themes </a:t>
            </a:r>
            <a:r>
              <a:rPr lang="en-US" sz="2600" dirty="0" smtClean="0"/>
              <a:t>being explored for post-modernization enhancements. </a:t>
            </a:r>
          </a:p>
          <a:p>
            <a:pPr marL="457200" indent="-457200">
              <a:buFont typeface="+mj-lt"/>
              <a:buAutoNum type="arabicPeriod"/>
            </a:pPr>
            <a:endParaRPr lang="en-US" sz="2600" dirty="0" smtClean="0"/>
          </a:p>
          <a:p>
            <a:pPr marL="457200" indent="-457200">
              <a:buFont typeface="+mj-lt"/>
              <a:buAutoNum type="arabicPeriod"/>
            </a:pPr>
            <a:r>
              <a:rPr lang="en-US" sz="2600" dirty="0" smtClean="0"/>
              <a:t>Next steps.  </a:t>
            </a:r>
            <a:endParaRPr lang="en-US" dirty="0"/>
          </a:p>
        </p:txBody>
      </p:sp>
    </p:spTree>
    <p:extLst>
      <p:ext uri="{BB962C8B-B14F-4D97-AF65-F5344CB8AC3E}">
        <p14:creationId xmlns:p14="http://schemas.microsoft.com/office/powerpoint/2010/main" val="80603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304800"/>
            <a:ext cx="7620000" cy="1143000"/>
          </a:xfrm>
        </p:spPr>
        <p:txBody>
          <a:bodyPr/>
          <a:lstStyle/>
          <a:p>
            <a:pPr eaLnBrk="1" hangingPunct="1"/>
            <a:r>
              <a:rPr lang="en-US" dirty="0" smtClean="0"/>
              <a:t>Background</a:t>
            </a:r>
          </a:p>
        </p:txBody>
      </p:sp>
      <p:sp>
        <p:nvSpPr>
          <p:cNvPr id="18435" name="Rectangle 3"/>
          <p:cNvSpPr>
            <a:spLocks noGrp="1" noChangeArrowheads="1"/>
          </p:cNvSpPr>
          <p:nvPr>
            <p:ph idx="1"/>
          </p:nvPr>
        </p:nvSpPr>
        <p:spPr>
          <a:xfrm>
            <a:off x="914400" y="1371600"/>
            <a:ext cx="7467600" cy="5181600"/>
          </a:xfrm>
        </p:spPr>
        <p:txBody>
          <a:bodyPr/>
          <a:lstStyle/>
          <a:p>
            <a:pPr marL="457200" indent="-457200"/>
            <a:r>
              <a:rPr lang="en-US" sz="1900" dirty="0" smtClean="0"/>
              <a:t>The Federal Reserve Banks’ Wholesale Product Office (WPO) has embarked on an effort to modernize Fedwire</a:t>
            </a:r>
            <a:r>
              <a:rPr lang="en-US" sz="1900" baseline="30000" dirty="0" smtClean="0"/>
              <a:t>®</a:t>
            </a:r>
            <a:r>
              <a:rPr lang="en-US" sz="1900" dirty="0" smtClean="0"/>
              <a:t> Securities Service software.</a:t>
            </a:r>
          </a:p>
          <a:p>
            <a:pPr marL="457200" indent="-457200"/>
            <a:endParaRPr lang="en-US" sz="1900" dirty="0" smtClean="0"/>
          </a:p>
          <a:p>
            <a:pPr marL="457200" indent="-457200"/>
            <a:r>
              <a:rPr lang="en-US" sz="1900" dirty="0" smtClean="0"/>
              <a:t>Modernization in and of itself is not the goal.  Rather, the WPO seeks to create a service that is more nimble and flexible in responding to stakeholder needs. </a:t>
            </a:r>
          </a:p>
          <a:p>
            <a:pPr marL="457200" indent="-457200"/>
            <a:endParaRPr lang="en-US" sz="1900" dirty="0" smtClean="0"/>
          </a:p>
          <a:p>
            <a:pPr marL="457200" indent="-457200"/>
            <a:r>
              <a:rPr lang="en-US" sz="1900" dirty="0"/>
              <a:t>We plan for a “like-for-like” cutover to the modernized software in late 2015.  </a:t>
            </a:r>
          </a:p>
          <a:p>
            <a:pPr marL="457200" indent="-457200"/>
            <a:endParaRPr lang="en-US" sz="1900" dirty="0" smtClean="0"/>
          </a:p>
          <a:p>
            <a:pPr marL="457200" indent="-457200"/>
            <a:r>
              <a:rPr lang="en-US" sz="1900" dirty="0" smtClean="0"/>
              <a:t>We are beginning the process of evaluating and prioritizing enhancements suggested by customers and policy stakeholders that  could be implemented once the cutover is complete.</a:t>
            </a:r>
          </a:p>
          <a:p>
            <a:pPr marL="457200" indent="-457200"/>
            <a:endParaRPr lang="en-US" sz="1900" dirty="0" smtClean="0"/>
          </a:p>
          <a:p>
            <a:pPr marL="457200" indent="-457200"/>
            <a:r>
              <a:rPr lang="en-US" sz="1900" dirty="0" smtClean="0"/>
              <a:t>To date, we have interviewed several external customers and multiple internal stakeholders.</a:t>
            </a:r>
          </a:p>
          <a:p>
            <a:pPr lvl="1"/>
            <a:endParaRPr lang="en-US" sz="1900" dirty="0" smtClean="0"/>
          </a:p>
          <a:p>
            <a:pPr lvl="1"/>
            <a:endParaRPr lang="en-US" sz="1900" dirty="0" smtClean="0"/>
          </a:p>
          <a:p>
            <a:pPr lvl="1">
              <a:buNone/>
            </a:pPr>
            <a:endParaRPr lang="en-US" sz="1900" dirty="0" smtClean="0">
              <a:latin typeface="Arial Narrow" pitchFamily="34" charset="0"/>
            </a:endParaRPr>
          </a:p>
          <a:p>
            <a:pPr lvl="1" eaLnBrk="1" hangingPunct="1"/>
            <a:endParaRPr lang="en-US" sz="1900" b="1" dirty="0" smtClean="0"/>
          </a:p>
          <a:p>
            <a:pPr eaLnBrk="1" hangingPunct="1">
              <a:buNone/>
            </a:pPr>
            <a:endParaRPr lang="en-US" sz="19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304800"/>
            <a:ext cx="7620000" cy="1143000"/>
          </a:xfrm>
        </p:spPr>
        <p:txBody>
          <a:bodyPr/>
          <a:lstStyle/>
          <a:p>
            <a:pPr eaLnBrk="1" hangingPunct="1"/>
            <a:r>
              <a:rPr lang="en-US" dirty="0" smtClean="0"/>
              <a:t>Important Note</a:t>
            </a:r>
          </a:p>
        </p:txBody>
      </p:sp>
      <p:sp>
        <p:nvSpPr>
          <p:cNvPr id="18435" name="Rectangle 3"/>
          <p:cNvSpPr>
            <a:spLocks noGrp="1" noChangeArrowheads="1"/>
          </p:cNvSpPr>
          <p:nvPr>
            <p:ph idx="1"/>
          </p:nvPr>
        </p:nvSpPr>
        <p:spPr>
          <a:xfrm>
            <a:off x="914400" y="1371600"/>
            <a:ext cx="7467600" cy="4419600"/>
          </a:xfrm>
        </p:spPr>
        <p:txBody>
          <a:bodyPr/>
          <a:lstStyle/>
          <a:p>
            <a:pPr indent="1588">
              <a:buNone/>
            </a:pPr>
            <a:endParaRPr lang="en-US" sz="1000" dirty="0" smtClean="0"/>
          </a:p>
          <a:p>
            <a:pPr indent="1588">
              <a:buNone/>
            </a:pPr>
            <a:r>
              <a:rPr lang="en-US" sz="2400" dirty="0" smtClean="0"/>
              <a:t>Meetings like these are an important means by which we solicit stakeholder feedback on the services we provide.</a:t>
            </a:r>
          </a:p>
          <a:p>
            <a:pPr indent="1588">
              <a:buNone/>
            </a:pPr>
            <a:endParaRPr lang="en-US" sz="900" dirty="0" smtClean="0"/>
          </a:p>
          <a:p>
            <a:pPr indent="1588">
              <a:buNone/>
            </a:pPr>
            <a:r>
              <a:rPr lang="en-US" sz="2400" dirty="0" smtClean="0"/>
              <a:t>However, we cannot and do not guarantee that any features or functionality discussed today will be developed or implemented.</a:t>
            </a:r>
          </a:p>
          <a:p>
            <a:pPr indent="1588">
              <a:buNone/>
            </a:pPr>
            <a:endParaRPr lang="en-US" dirty="0" smtClean="0"/>
          </a:p>
          <a:p>
            <a:pPr indent="1588">
              <a:buNone/>
            </a:pPr>
            <a:endParaRPr lang="en-US" dirty="0"/>
          </a:p>
          <a:p>
            <a:pPr indent="1588">
              <a:buNone/>
            </a:pPr>
            <a:endParaRPr lang="en-US" dirty="0" smtClean="0"/>
          </a:p>
          <a:p>
            <a:pPr indent="1588">
              <a:buNone/>
            </a:pPr>
            <a:endParaRPr lang="en-US" sz="1000" dirty="0" smtClean="0"/>
          </a:p>
          <a:p>
            <a:pPr indent="1588">
              <a:buNone/>
            </a:pPr>
            <a:r>
              <a:rPr lang="en-US" sz="1100" dirty="0" smtClean="0"/>
              <a:t>The Financial Services logo, the Fedwire logo, “Fedwire,” and “Wired to Deliver” are registered service marks of the Federal Reserve Banks.  A complete list of marks owned by the Federal Reserve Banks is available at FRBservices.org.</a:t>
            </a:r>
            <a:endParaRPr lang="en-US" sz="2000" dirty="0" smtClean="0">
              <a:latin typeface="Arial Narrow" pitchFamily="34" charset="0"/>
            </a:endParaRPr>
          </a:p>
          <a:p>
            <a:pPr lvl="1" eaLnBrk="1" hangingPunct="1"/>
            <a:endParaRPr lang="en-US" sz="2000" b="1" dirty="0" smtClean="0"/>
          </a:p>
          <a:p>
            <a:pPr eaLnBrk="1" hangingPunct="1">
              <a:buNone/>
            </a:pPr>
            <a:endParaRPr lang="en-US"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099"/>
          <p:cNvSpPr>
            <a:spLocks noGrp="1" noChangeArrowheads="1"/>
          </p:cNvSpPr>
          <p:nvPr>
            <p:ph idx="1"/>
          </p:nvPr>
        </p:nvSpPr>
        <p:spPr>
          <a:xfrm>
            <a:off x="914400" y="1524000"/>
            <a:ext cx="7467600" cy="4419600"/>
          </a:xfrm>
        </p:spPr>
        <p:txBody>
          <a:bodyPr/>
          <a:lstStyle/>
          <a:p>
            <a:r>
              <a:rPr kumimoji="1" lang="en-US" sz="2200" b="1" dirty="0" smtClean="0"/>
              <a:t>Transfer of Securities</a:t>
            </a:r>
          </a:p>
          <a:p>
            <a:pPr lvl="1"/>
            <a:r>
              <a:rPr lang="en-US" sz="2000" dirty="0" smtClean="0"/>
              <a:t>Delivery Versus Payment (DVP) – Securities transactions involve a simultaneous exchange of valuables.</a:t>
            </a:r>
          </a:p>
          <a:p>
            <a:pPr lvl="1">
              <a:spcAft>
                <a:spcPts val="600"/>
              </a:spcAft>
            </a:pPr>
            <a:r>
              <a:rPr kumimoji="1" lang="en-US" sz="2000" dirty="0" smtClean="0"/>
              <a:t>Secondary market activity accounts for most transfers.</a:t>
            </a:r>
          </a:p>
          <a:p>
            <a:pPr lvl="1">
              <a:spcAft>
                <a:spcPts val="600"/>
              </a:spcAft>
            </a:pPr>
            <a:r>
              <a:rPr kumimoji="1" lang="en-US" sz="2000" dirty="0" smtClean="0"/>
              <a:t>Settlement.</a:t>
            </a:r>
          </a:p>
          <a:p>
            <a:r>
              <a:rPr kumimoji="1" lang="en-US" sz="2200" b="1" dirty="0" smtClean="0"/>
              <a:t>Account Maintenance</a:t>
            </a:r>
          </a:p>
          <a:p>
            <a:pPr lvl="1">
              <a:spcAft>
                <a:spcPts val="600"/>
              </a:spcAft>
            </a:pPr>
            <a:r>
              <a:rPr lang="en-US" sz="2000" dirty="0"/>
              <a:t>Includes securities account </a:t>
            </a:r>
            <a:r>
              <a:rPr lang="en-US" sz="2000" dirty="0" smtClean="0"/>
              <a:t>maintenance.</a:t>
            </a:r>
          </a:p>
          <a:p>
            <a:r>
              <a:rPr kumimoji="1" lang="en-US" sz="2200" b="1" dirty="0" smtClean="0"/>
              <a:t>Fiscal Agent Responsibilities</a:t>
            </a:r>
          </a:p>
          <a:p>
            <a:pPr lvl="1"/>
            <a:r>
              <a:rPr lang="en-US" sz="2000" dirty="0" smtClean="0"/>
              <a:t>Securities issuance support.</a:t>
            </a:r>
          </a:p>
          <a:p>
            <a:pPr lvl="1"/>
            <a:r>
              <a:rPr lang="en-US" sz="2000" dirty="0" smtClean="0"/>
              <a:t>Payment of principal and interest and securities redemption.</a:t>
            </a:r>
          </a:p>
          <a:p>
            <a:pPr eaLnBrk="1" hangingPunct="1">
              <a:lnSpc>
                <a:spcPct val="90000"/>
              </a:lnSpc>
              <a:spcAft>
                <a:spcPct val="10000"/>
              </a:spcAft>
              <a:buFont typeface="Wingdings" pitchFamily="2" charset="2"/>
              <a:buNone/>
            </a:pPr>
            <a:endParaRPr lang="en-US" sz="2000" dirty="0" smtClean="0"/>
          </a:p>
        </p:txBody>
      </p:sp>
      <p:sp>
        <p:nvSpPr>
          <p:cNvPr id="23555" name="Rectangle 2"/>
          <p:cNvSpPr>
            <a:spLocks noGrp="1" noChangeArrowheads="1"/>
          </p:cNvSpPr>
          <p:nvPr>
            <p:ph type="title"/>
          </p:nvPr>
        </p:nvSpPr>
        <p:spPr>
          <a:xfrm>
            <a:off x="914400" y="304800"/>
            <a:ext cx="7620000" cy="1143000"/>
          </a:xfrm>
        </p:spPr>
        <p:txBody>
          <a:bodyPr/>
          <a:lstStyle/>
          <a:p>
            <a:pPr eaLnBrk="1" hangingPunct="1"/>
            <a:r>
              <a:rPr lang="en-US" sz="2800" dirty="0" smtClean="0"/>
              <a:t>Background - Key Fedwire</a:t>
            </a:r>
            <a:br>
              <a:rPr lang="en-US" sz="2800" dirty="0" smtClean="0"/>
            </a:br>
            <a:r>
              <a:rPr lang="en-US" sz="2800" dirty="0" smtClean="0"/>
              <a:t> Securities Features</a:t>
            </a:r>
            <a:endParaRPr lang="en-US" dirty="0" smtClean="0"/>
          </a:p>
        </p:txBody>
      </p:sp>
    </p:spTree>
    <p:extLst>
      <p:ext uri="{BB962C8B-B14F-4D97-AF65-F5344CB8AC3E}">
        <p14:creationId xmlns:p14="http://schemas.microsoft.com/office/powerpoint/2010/main" val="161706057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6019800" cy="1143000"/>
          </a:xfrm>
        </p:spPr>
        <p:txBody>
          <a:bodyPr/>
          <a:lstStyle/>
          <a:p>
            <a:pPr eaLnBrk="1" hangingPunct="1"/>
            <a:r>
              <a:rPr lang="en-US" dirty="0" smtClean="0"/>
              <a:t>Background - Fedwire Securities Service Functionality</a:t>
            </a:r>
          </a:p>
        </p:txBody>
      </p:sp>
      <p:sp>
        <p:nvSpPr>
          <p:cNvPr id="18435" name="Rectangle 3"/>
          <p:cNvSpPr>
            <a:spLocks noGrp="1" noChangeArrowheads="1"/>
          </p:cNvSpPr>
          <p:nvPr>
            <p:ph sz="half" idx="2"/>
          </p:nvPr>
        </p:nvSpPr>
        <p:spPr>
          <a:xfrm>
            <a:off x="457200" y="1447800"/>
            <a:ext cx="4040188" cy="4678363"/>
          </a:xfrm>
        </p:spPr>
        <p:txBody>
          <a:bodyPr/>
          <a:lstStyle/>
          <a:p>
            <a:pPr marL="400050">
              <a:buFont typeface="+mj-lt"/>
              <a:buAutoNum type="arabicPeriod"/>
            </a:pPr>
            <a:r>
              <a:rPr lang="en-US" sz="2000" dirty="0" smtClean="0"/>
              <a:t>Customer Directory</a:t>
            </a:r>
          </a:p>
          <a:p>
            <a:pPr marL="400050">
              <a:buFont typeface="+mj-lt"/>
              <a:buAutoNum type="arabicPeriod"/>
            </a:pPr>
            <a:r>
              <a:rPr lang="en-US" sz="2000" dirty="0" smtClean="0"/>
              <a:t>Securities Directory</a:t>
            </a:r>
          </a:p>
          <a:p>
            <a:pPr marL="800100" lvl="1"/>
            <a:r>
              <a:rPr lang="en-US" sz="1600" dirty="0" smtClean="0"/>
              <a:t>CUSIP</a:t>
            </a:r>
            <a:r>
              <a:rPr lang="en-US" sz="1600" baseline="30000" dirty="0"/>
              <a:t> ®</a:t>
            </a:r>
            <a:r>
              <a:rPr lang="en-US" sz="1600" dirty="0" smtClean="0"/>
              <a:t> Information</a:t>
            </a:r>
          </a:p>
          <a:p>
            <a:pPr marL="800100" lvl="1"/>
            <a:r>
              <a:rPr lang="en-US" sz="1600" dirty="0" smtClean="0"/>
              <a:t>Factor File Processing</a:t>
            </a:r>
          </a:p>
          <a:p>
            <a:pPr marL="400050">
              <a:buFont typeface="+mj-lt"/>
              <a:buAutoNum type="arabicPeriod"/>
            </a:pPr>
            <a:r>
              <a:rPr lang="en-US" sz="2000" dirty="0" smtClean="0"/>
              <a:t>Custody</a:t>
            </a:r>
          </a:p>
          <a:p>
            <a:pPr marL="800100" lvl="1"/>
            <a:r>
              <a:rPr lang="en-US" sz="1600" dirty="0" smtClean="0"/>
              <a:t>Par Holdings</a:t>
            </a:r>
          </a:p>
          <a:p>
            <a:pPr marL="800100" lvl="1"/>
            <a:r>
              <a:rPr lang="en-US" sz="1600" dirty="0" smtClean="0"/>
              <a:t>Repo Balances</a:t>
            </a:r>
          </a:p>
          <a:p>
            <a:pPr marL="800100" lvl="1"/>
            <a:r>
              <a:rPr lang="en-US" sz="1600" dirty="0" smtClean="0"/>
              <a:t>Merger Support</a:t>
            </a:r>
          </a:p>
          <a:p>
            <a:pPr marL="400050">
              <a:buFont typeface="+mj-lt"/>
              <a:buAutoNum type="arabicPeriod"/>
            </a:pPr>
            <a:r>
              <a:rPr lang="en-US" sz="2000" dirty="0" smtClean="0"/>
              <a:t>Transfer &amp; Settlement</a:t>
            </a:r>
          </a:p>
          <a:p>
            <a:pPr marL="400050">
              <a:buFont typeface="+mj-lt"/>
              <a:buAutoNum type="arabicPeriod"/>
            </a:pPr>
            <a:r>
              <a:rPr lang="en-US" sz="2000" dirty="0" smtClean="0"/>
              <a:t>Conversion (Strip &amp; Reconstitution)</a:t>
            </a:r>
          </a:p>
          <a:p>
            <a:pPr marL="400050">
              <a:buFont typeface="+mj-lt"/>
              <a:buAutoNum type="arabicPeriod"/>
            </a:pPr>
            <a:r>
              <a:rPr lang="en-US" sz="2000" dirty="0" smtClean="0"/>
              <a:t>Collateral Processing</a:t>
            </a:r>
          </a:p>
          <a:p>
            <a:pPr marL="800100" lvl="1"/>
            <a:r>
              <a:rPr lang="en-US" sz="1600" dirty="0" smtClean="0"/>
              <a:t>Pend Withdrawals</a:t>
            </a:r>
          </a:p>
          <a:p>
            <a:pPr marL="800100" lvl="1"/>
            <a:r>
              <a:rPr lang="en-US" sz="1600" dirty="0" smtClean="0"/>
              <a:t>Remit/Suspend Maturity Proceeds</a:t>
            </a:r>
          </a:p>
          <a:p>
            <a:pPr lvl="1">
              <a:buNone/>
            </a:pPr>
            <a:endParaRPr lang="en-US" sz="2000" dirty="0" smtClean="0">
              <a:latin typeface="Arial Narrow" pitchFamily="34" charset="0"/>
            </a:endParaRPr>
          </a:p>
          <a:p>
            <a:pPr lvl="1" eaLnBrk="1" hangingPunct="1"/>
            <a:endParaRPr lang="en-US" sz="2000" b="1" dirty="0" smtClean="0"/>
          </a:p>
          <a:p>
            <a:pPr eaLnBrk="1" hangingPunct="1">
              <a:buNone/>
            </a:pPr>
            <a:endParaRPr lang="en-US" sz="2400" dirty="0" smtClean="0"/>
          </a:p>
        </p:txBody>
      </p:sp>
      <p:sp>
        <p:nvSpPr>
          <p:cNvPr id="4" name="Content Placeholder 3"/>
          <p:cNvSpPr>
            <a:spLocks noGrp="1"/>
          </p:cNvSpPr>
          <p:nvPr>
            <p:ph sz="quarter" idx="4"/>
          </p:nvPr>
        </p:nvSpPr>
        <p:spPr>
          <a:xfrm>
            <a:off x="4343401" y="1447800"/>
            <a:ext cx="4343400" cy="4678363"/>
          </a:xfrm>
        </p:spPr>
        <p:txBody>
          <a:bodyPr/>
          <a:lstStyle/>
          <a:p>
            <a:pPr marL="514350" indent="-457200">
              <a:buFont typeface="+mj-lt"/>
              <a:buAutoNum type="arabicPeriod" startAt="7"/>
            </a:pPr>
            <a:r>
              <a:rPr lang="en-US" sz="2000" dirty="0"/>
              <a:t>Principal &amp; Interest Payments</a:t>
            </a:r>
          </a:p>
          <a:p>
            <a:pPr marL="514350" indent="-457200">
              <a:buFont typeface="+mj-lt"/>
              <a:buAutoNum type="arabicPeriod" startAt="7"/>
            </a:pPr>
            <a:r>
              <a:rPr lang="en-US" sz="2000" dirty="0" smtClean="0"/>
              <a:t>Automated </a:t>
            </a:r>
            <a:r>
              <a:rPr lang="en-US" sz="2000" dirty="0"/>
              <a:t>Claim Adjustment </a:t>
            </a:r>
            <a:r>
              <a:rPr lang="en-US" sz="2000" dirty="0" smtClean="0"/>
              <a:t>Process</a:t>
            </a:r>
          </a:p>
          <a:p>
            <a:pPr lvl="1"/>
            <a:r>
              <a:rPr lang="en-US" sz="1600" dirty="0" smtClean="0"/>
              <a:t>Fail Tracking</a:t>
            </a:r>
          </a:p>
          <a:p>
            <a:pPr lvl="1"/>
            <a:r>
              <a:rPr lang="en-US" sz="1600" dirty="0" smtClean="0"/>
              <a:t>Interim Accounting</a:t>
            </a:r>
          </a:p>
          <a:p>
            <a:pPr lvl="1"/>
            <a:r>
              <a:rPr lang="en-US" sz="1600" dirty="0" smtClean="0"/>
              <a:t>Repo Tracking</a:t>
            </a:r>
          </a:p>
          <a:p>
            <a:pPr marL="514350" indent="-457200">
              <a:buFont typeface="+mj-lt"/>
              <a:buAutoNum type="arabicPeriod" startAt="7"/>
            </a:pPr>
            <a:r>
              <a:rPr lang="en-US" sz="2000" dirty="0" smtClean="0"/>
              <a:t>Customer Statements</a:t>
            </a:r>
          </a:p>
          <a:p>
            <a:pPr marL="514350" indent="-457200">
              <a:buFont typeface="+mj-lt"/>
              <a:buAutoNum type="arabicPeriod" startAt="7"/>
            </a:pPr>
            <a:endParaRPr lang="en-US" sz="2000" dirty="0" smtClean="0"/>
          </a:p>
          <a:p>
            <a:endParaRPr lang="en-US" dirty="0"/>
          </a:p>
        </p:txBody>
      </p:sp>
      <p:sp>
        <p:nvSpPr>
          <p:cNvPr id="2" name="TextBox 1"/>
          <p:cNvSpPr txBox="1"/>
          <p:nvPr/>
        </p:nvSpPr>
        <p:spPr>
          <a:xfrm>
            <a:off x="990600" y="5910590"/>
            <a:ext cx="7620000" cy="246221"/>
          </a:xfrm>
          <a:prstGeom prst="rect">
            <a:avLst/>
          </a:prstGeom>
          <a:noFill/>
        </p:spPr>
        <p:txBody>
          <a:bodyPr wrap="square" rtlCol="0">
            <a:spAutoFit/>
          </a:bodyPr>
          <a:lstStyle/>
          <a:p>
            <a:pPr algn="l"/>
            <a:r>
              <a:rPr lang="en-US" sz="1000" dirty="0" smtClean="0">
                <a:latin typeface="Arial" pitchFamily="34" charset="0"/>
                <a:cs typeface="Arial" pitchFamily="34" charset="0"/>
              </a:rPr>
              <a:t>“CUSIP” is a registered trademark of the American Bankers Association.</a:t>
            </a:r>
            <a:endParaRPr lang="en-US"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609600" y="1676400"/>
            <a:ext cx="8153400" cy="4724400"/>
          </a:xfrm>
          <a:prstGeom prst="rect">
            <a:avLst/>
          </a:prstGeom>
          <a:noFill/>
          <a:ln w="9525">
            <a:noFill/>
            <a:miter lim="800000"/>
            <a:headEnd/>
            <a:tailEnd/>
          </a:ln>
        </p:spPr>
        <p:txBody>
          <a:bodyPr/>
          <a:lstStyle/>
          <a:p>
            <a:pPr>
              <a:spcBef>
                <a:spcPct val="20000"/>
              </a:spcBef>
              <a:spcAft>
                <a:spcPct val="50000"/>
              </a:spcAft>
              <a:buSzPct val="65000"/>
              <a:buFont typeface="Wingdings" pitchFamily="2" charset="2"/>
              <a:buNone/>
              <a:tabLst>
                <a:tab pos="3486150" algn="l"/>
                <a:tab pos="3886200" algn="l"/>
                <a:tab pos="5829300" algn="l"/>
                <a:tab pos="6115050" algn="l"/>
              </a:tabLst>
              <a:defRPr/>
            </a:pPr>
            <a:r>
              <a:rPr lang="en-US" sz="2200" b="1" u="sng" dirty="0" smtClean="0">
                <a:latin typeface="Arial Narrow" pitchFamily="34" charset="0"/>
              </a:rPr>
              <a:t>2012 </a:t>
            </a:r>
            <a:r>
              <a:rPr lang="en-US" sz="2200" b="1" u="sng" dirty="0">
                <a:latin typeface="Arial Narrow" pitchFamily="34" charset="0"/>
              </a:rPr>
              <a:t>Fedwire </a:t>
            </a:r>
            <a:r>
              <a:rPr lang="en-US" sz="2200" b="1" u="sng" dirty="0" smtClean="0">
                <a:latin typeface="Arial Narrow" pitchFamily="34" charset="0"/>
              </a:rPr>
              <a:t>Securities Origination </a:t>
            </a:r>
            <a:r>
              <a:rPr lang="en-US" sz="2200" b="1" u="sng" dirty="0">
                <a:latin typeface="Arial Narrow" pitchFamily="34" charset="0"/>
              </a:rPr>
              <a:t>Volume and Value</a:t>
            </a:r>
            <a:r>
              <a:rPr lang="en-US" sz="2200" baseline="30000" dirty="0">
                <a:latin typeface="Arial Narrow" pitchFamily="34" charset="0"/>
              </a:rPr>
              <a:t> 1</a:t>
            </a:r>
          </a:p>
          <a:p>
            <a:pPr>
              <a:spcBef>
                <a:spcPct val="20000"/>
              </a:spcBef>
              <a:spcAft>
                <a:spcPct val="20000"/>
              </a:spcAft>
              <a:buSzPct val="65000"/>
              <a:buFont typeface="Wingdings" pitchFamily="2" charset="2"/>
              <a:buNone/>
              <a:tabLst>
                <a:tab pos="3486150" algn="l"/>
                <a:tab pos="3886200" algn="l"/>
                <a:tab pos="6113463" algn="l"/>
                <a:tab pos="6400800" algn="l"/>
              </a:tabLst>
              <a:defRPr/>
            </a:pPr>
            <a:r>
              <a:rPr lang="en-US" sz="2000" dirty="0">
                <a:latin typeface="Arial Narrow" pitchFamily="34" charset="0"/>
              </a:rPr>
              <a:t>   </a:t>
            </a:r>
            <a:r>
              <a:rPr lang="en-US" sz="2000" dirty="0" smtClean="0">
                <a:latin typeface="Arial Narrow" pitchFamily="34" charset="0"/>
              </a:rPr>
              <a:t>                          </a:t>
            </a:r>
            <a:endParaRPr lang="en-US" sz="2200" u="sng" dirty="0">
              <a:latin typeface="Arial Narrow" pitchFamily="34" charset="0"/>
            </a:endParaRPr>
          </a:p>
          <a:p>
            <a:pPr marL="287338" algn="l">
              <a:spcAft>
                <a:spcPts val="1800"/>
              </a:spcAft>
              <a:buSzPct val="65000"/>
              <a:buFont typeface="Wingdings" pitchFamily="2" charset="2"/>
              <a:buNone/>
              <a:tabLst>
                <a:tab pos="3486150" algn="l"/>
                <a:tab pos="3886200" algn="l"/>
                <a:tab pos="4284663" algn="l"/>
                <a:tab pos="5829300" algn="l"/>
                <a:tab pos="6115050" algn="l"/>
              </a:tabLst>
              <a:defRPr/>
            </a:pPr>
            <a:r>
              <a:rPr lang="en-US" sz="2000" dirty="0" smtClean="0">
                <a:latin typeface="Arial Narrow" pitchFamily="34" charset="0"/>
              </a:rPr>
              <a:t>            Average </a:t>
            </a:r>
            <a:r>
              <a:rPr lang="en-US" sz="2000" dirty="0">
                <a:latin typeface="Arial Narrow" pitchFamily="34" charset="0"/>
              </a:rPr>
              <a:t>Daily </a:t>
            </a:r>
            <a:r>
              <a:rPr lang="en-US" sz="2000" dirty="0" smtClean="0">
                <a:latin typeface="Arial Narrow" pitchFamily="34" charset="0"/>
              </a:rPr>
              <a:t>Transfer Volume</a:t>
            </a:r>
            <a:r>
              <a:rPr lang="en-US" sz="2000" dirty="0">
                <a:latin typeface="Arial Narrow" pitchFamily="34" charset="0"/>
              </a:rPr>
              <a:t>			</a:t>
            </a:r>
            <a:r>
              <a:rPr lang="en-US" sz="2000" b="1" dirty="0" smtClean="0">
                <a:latin typeface="Arial Narrow" pitchFamily="34" charset="0"/>
              </a:rPr>
              <a:t>73,000</a:t>
            </a:r>
            <a:endParaRPr lang="en-US" sz="2000" b="1" dirty="0">
              <a:latin typeface="Arial Narrow" pitchFamily="34" charset="0"/>
            </a:endParaRPr>
          </a:p>
          <a:p>
            <a:pPr marL="287338" algn="l">
              <a:spcAft>
                <a:spcPts val="1800"/>
              </a:spcAft>
              <a:buSzPct val="65000"/>
              <a:tabLst>
                <a:tab pos="3486150" algn="l"/>
                <a:tab pos="3886200" algn="l"/>
                <a:tab pos="4284663" algn="l"/>
                <a:tab pos="5829300" algn="l"/>
                <a:tab pos="6115050" algn="l"/>
              </a:tabLst>
              <a:defRPr/>
            </a:pPr>
            <a:r>
              <a:rPr lang="en-US" sz="2000" dirty="0" smtClean="0">
                <a:latin typeface="Arial Narrow" pitchFamily="34" charset="0"/>
              </a:rPr>
              <a:t>            Average Transfer Value				</a:t>
            </a:r>
            <a:r>
              <a:rPr lang="en-US" sz="2000" b="1" dirty="0" smtClean="0">
                <a:latin typeface="Arial Narrow" pitchFamily="34" charset="0"/>
              </a:rPr>
              <a:t>$15.6 million</a:t>
            </a:r>
            <a:endParaRPr lang="en-US" sz="2000" dirty="0" smtClean="0">
              <a:latin typeface="Arial Narrow" pitchFamily="34" charset="0"/>
            </a:endParaRPr>
          </a:p>
          <a:p>
            <a:pPr marL="287338" algn="l">
              <a:spcAft>
                <a:spcPts val="1800"/>
              </a:spcAft>
              <a:buSzPct val="65000"/>
              <a:buFont typeface="Wingdings" pitchFamily="2" charset="2"/>
              <a:buNone/>
              <a:tabLst>
                <a:tab pos="3486150" algn="l"/>
                <a:tab pos="3886200" algn="l"/>
                <a:tab pos="4284663" algn="l"/>
                <a:tab pos="5829300" algn="l"/>
                <a:tab pos="6115050" algn="l"/>
              </a:tabLst>
              <a:defRPr/>
            </a:pPr>
            <a:r>
              <a:rPr lang="en-US" sz="2000" dirty="0" smtClean="0">
                <a:latin typeface="Arial Narrow" pitchFamily="34" charset="0"/>
              </a:rPr>
              <a:t>            Average </a:t>
            </a:r>
            <a:r>
              <a:rPr lang="en-US" sz="2000" dirty="0">
                <a:latin typeface="Arial Narrow" pitchFamily="34" charset="0"/>
              </a:rPr>
              <a:t>Daily Transfer Value			</a:t>
            </a:r>
            <a:r>
              <a:rPr lang="en-US" sz="2000" b="1" dirty="0" smtClean="0">
                <a:latin typeface="Arial Narrow" pitchFamily="34" charset="0"/>
              </a:rPr>
              <a:t>$1.1 </a:t>
            </a:r>
            <a:r>
              <a:rPr lang="en-US" sz="2000" b="1" dirty="0">
                <a:latin typeface="Arial Narrow" pitchFamily="34" charset="0"/>
              </a:rPr>
              <a:t>trillion</a:t>
            </a:r>
            <a:endParaRPr lang="en-US" sz="2000" dirty="0">
              <a:latin typeface="Arial Narrow" pitchFamily="34" charset="0"/>
            </a:endParaRPr>
          </a:p>
          <a:p>
            <a:pPr marL="287338" algn="l">
              <a:spcAft>
                <a:spcPts val="1800"/>
              </a:spcAft>
              <a:buSzPct val="65000"/>
              <a:buFont typeface="Wingdings" pitchFamily="2" charset="2"/>
              <a:buNone/>
              <a:tabLst>
                <a:tab pos="3486150" algn="l"/>
                <a:tab pos="3886200" algn="l"/>
                <a:tab pos="4284663" algn="l"/>
                <a:tab pos="5829300" algn="l"/>
                <a:tab pos="6115050" algn="l"/>
              </a:tabLst>
              <a:defRPr/>
            </a:pPr>
            <a:r>
              <a:rPr lang="en-US" sz="2000" dirty="0" smtClean="0">
                <a:latin typeface="Arial Narrow" pitchFamily="34" charset="0"/>
              </a:rPr>
              <a:t>            Total </a:t>
            </a:r>
            <a:r>
              <a:rPr lang="en-US" sz="2000" dirty="0">
                <a:latin typeface="Arial Narrow" pitchFamily="34" charset="0"/>
              </a:rPr>
              <a:t>Annual Dollar Value			</a:t>
            </a:r>
            <a:r>
              <a:rPr lang="en-US" sz="2000" dirty="0" smtClean="0">
                <a:latin typeface="Arial Narrow" pitchFamily="34" charset="0"/>
              </a:rPr>
              <a:t>	</a:t>
            </a:r>
            <a:r>
              <a:rPr lang="en-US" sz="2000" b="1" dirty="0" smtClean="0">
                <a:latin typeface="Arial Narrow" pitchFamily="34" charset="0"/>
              </a:rPr>
              <a:t>$284 </a:t>
            </a:r>
            <a:r>
              <a:rPr lang="en-US" sz="2000" b="1" dirty="0">
                <a:latin typeface="Arial Narrow" pitchFamily="34" charset="0"/>
              </a:rPr>
              <a:t>trillion</a:t>
            </a:r>
          </a:p>
          <a:p>
            <a:pPr marL="287338" algn="l">
              <a:spcAft>
                <a:spcPts val="1800"/>
              </a:spcAft>
              <a:buSzPct val="65000"/>
              <a:buFont typeface="Wingdings" pitchFamily="2" charset="2"/>
              <a:buNone/>
              <a:tabLst>
                <a:tab pos="3486150" algn="l"/>
                <a:tab pos="3886200" algn="l"/>
                <a:tab pos="4284663" algn="l"/>
                <a:tab pos="5829300" algn="l"/>
                <a:tab pos="6115050" algn="l"/>
              </a:tabLst>
              <a:defRPr/>
            </a:pPr>
            <a:r>
              <a:rPr lang="en-US" sz="2000" dirty="0" smtClean="0">
                <a:latin typeface="Arial Narrow" pitchFamily="34" charset="0"/>
              </a:rPr>
              <a:t>            Total </a:t>
            </a:r>
            <a:r>
              <a:rPr lang="en-US" sz="2000" dirty="0">
                <a:latin typeface="Arial Narrow" pitchFamily="34" charset="0"/>
              </a:rPr>
              <a:t>Annual Volume </a:t>
            </a:r>
            <a:r>
              <a:rPr lang="en-US" sz="2000" baseline="30000" dirty="0">
                <a:latin typeface="Arial Narrow" pitchFamily="34" charset="0"/>
              </a:rPr>
              <a:t>2</a:t>
            </a:r>
            <a:r>
              <a:rPr lang="en-US" sz="2000" dirty="0">
                <a:latin typeface="Arial Narrow" pitchFamily="34" charset="0"/>
              </a:rPr>
              <a:t>                   		</a:t>
            </a:r>
            <a:r>
              <a:rPr lang="en-US" sz="2000" b="1" dirty="0" smtClean="0">
                <a:latin typeface="Arial Narrow" pitchFamily="34" charset="0"/>
              </a:rPr>
              <a:t>18.2 </a:t>
            </a:r>
            <a:r>
              <a:rPr lang="en-US" sz="2000" b="1" dirty="0">
                <a:latin typeface="Arial Narrow" pitchFamily="34" charset="0"/>
              </a:rPr>
              <a:t>million</a:t>
            </a:r>
          </a:p>
          <a:p>
            <a:pPr>
              <a:buSzPct val="65000"/>
              <a:buFont typeface="Wingdings" pitchFamily="2" charset="2"/>
              <a:buNone/>
              <a:tabLst>
                <a:tab pos="3486150" algn="l"/>
                <a:tab pos="3886200" algn="l"/>
                <a:tab pos="5829300" algn="l"/>
                <a:tab pos="6115050" algn="l"/>
              </a:tabLst>
              <a:defRPr/>
            </a:pPr>
            <a:endParaRPr lang="en-US" sz="1400" dirty="0">
              <a:latin typeface="Arial Narrow" pitchFamily="34" charset="0"/>
            </a:endParaRPr>
          </a:p>
          <a:p>
            <a:pPr algn="l">
              <a:spcAft>
                <a:spcPts val="0"/>
              </a:spcAft>
              <a:buSzPct val="65000"/>
              <a:buFont typeface="Wingdings" pitchFamily="2" charset="2"/>
              <a:buNone/>
              <a:tabLst>
                <a:tab pos="119063" algn="l"/>
                <a:tab pos="3486150" algn="l"/>
                <a:tab pos="3886200" algn="l"/>
                <a:tab pos="5829300" algn="l"/>
                <a:tab pos="6115050" algn="l"/>
              </a:tabLst>
              <a:defRPr/>
            </a:pPr>
            <a:r>
              <a:rPr lang="en-US" sz="1400" baseline="30000" dirty="0">
                <a:latin typeface="Arial Narrow" pitchFamily="34" charset="0"/>
              </a:rPr>
              <a:t>1  </a:t>
            </a:r>
            <a:r>
              <a:rPr lang="en-US" sz="1400" dirty="0">
                <a:latin typeface="Arial Narrow" pitchFamily="34" charset="0"/>
              </a:rPr>
              <a:t>Source: PACS Database.</a:t>
            </a:r>
            <a:br>
              <a:rPr lang="en-US" sz="1400" dirty="0">
                <a:latin typeface="Arial Narrow" pitchFamily="34" charset="0"/>
              </a:rPr>
            </a:br>
            <a:r>
              <a:rPr lang="en-US" sz="1400" baseline="30000" dirty="0">
                <a:latin typeface="Arial Narrow" pitchFamily="34" charset="0"/>
              </a:rPr>
              <a:t>2</a:t>
            </a:r>
            <a:r>
              <a:rPr lang="en-US" sz="1400" dirty="0">
                <a:latin typeface="Arial Narrow" pitchFamily="34" charset="0"/>
              </a:rPr>
              <a:t>  </a:t>
            </a:r>
            <a:r>
              <a:rPr lang="en-US" sz="1400" dirty="0" smtClean="0">
                <a:latin typeface="Arial Narrow" pitchFamily="34" charset="0"/>
              </a:rPr>
              <a:t>99.97</a:t>
            </a:r>
            <a:r>
              <a:rPr lang="en-US" sz="1400" dirty="0">
                <a:latin typeface="Arial Narrow" pitchFamily="34" charset="0"/>
              </a:rPr>
              <a:t>% of Securities volume was originated online (electronically).  The remainder was 	originated offline (via telephone).</a:t>
            </a:r>
          </a:p>
        </p:txBody>
      </p:sp>
      <p:sp>
        <p:nvSpPr>
          <p:cNvPr id="5" name="Rectangle 2"/>
          <p:cNvSpPr txBox="1">
            <a:spLocks noChangeArrowheads="1"/>
          </p:cNvSpPr>
          <p:nvPr/>
        </p:nvSpPr>
        <p:spPr bwMode="auto">
          <a:xfrm>
            <a:off x="914400" y="304800"/>
            <a:ext cx="7620000" cy="914400"/>
          </a:xfrm>
          <a:prstGeom prst="rect">
            <a:avLst/>
          </a:prstGeom>
          <a:noFill/>
          <a:ln w="9525">
            <a:noFill/>
            <a:miter lim="800000"/>
            <a:headEnd/>
            <a:tailEnd/>
          </a:ln>
        </p:spPr>
        <p:txBody>
          <a:bodyPr anchor="ctr"/>
          <a:lstStyle/>
          <a:p>
            <a:pPr algn="l" eaLnBrk="1" hangingPunct="1">
              <a:defRPr/>
            </a:pPr>
            <a:r>
              <a:rPr lang="en-US" sz="2800" b="1" kern="0" dirty="0" smtClean="0">
                <a:solidFill>
                  <a:srgbClr val="0070C0"/>
                </a:solidFill>
                <a:latin typeface="+mn-lt"/>
                <a:ea typeface="+mj-ea"/>
                <a:cs typeface="+mj-cs"/>
              </a:rPr>
              <a:t>Background - Key Volume and </a:t>
            </a:r>
          </a:p>
          <a:p>
            <a:pPr algn="l" eaLnBrk="1" hangingPunct="1">
              <a:defRPr/>
            </a:pPr>
            <a:r>
              <a:rPr lang="en-US" sz="2800" b="1" kern="0" dirty="0" smtClean="0">
                <a:solidFill>
                  <a:srgbClr val="0070C0"/>
                </a:solidFill>
                <a:latin typeface="+mn-lt"/>
                <a:ea typeface="+mj-ea"/>
                <a:cs typeface="+mj-cs"/>
              </a:rPr>
              <a:t>Value Statistics</a:t>
            </a:r>
            <a:endParaRPr lang="en-US" sz="3200" b="1" kern="0" dirty="0">
              <a:solidFill>
                <a:srgbClr val="0070C0"/>
              </a:solidFill>
              <a:latin typeface="+mn-lt"/>
              <a:ea typeface="+mj-ea"/>
              <a:cs typeface="+mj-cs"/>
            </a:endParaRPr>
          </a:p>
        </p:txBody>
      </p:sp>
    </p:spTree>
    <p:extLst>
      <p:ext uri="{BB962C8B-B14F-4D97-AF65-F5344CB8AC3E}">
        <p14:creationId xmlns:p14="http://schemas.microsoft.com/office/powerpoint/2010/main" val="1866452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914400" y="1676400"/>
            <a:ext cx="7772400" cy="3733800"/>
          </a:xfrm>
          <a:prstGeom prst="rect">
            <a:avLst/>
          </a:prstGeom>
          <a:noFill/>
          <a:ln w="9525">
            <a:noFill/>
            <a:miter lim="800000"/>
            <a:headEnd/>
            <a:tailEnd/>
          </a:ln>
        </p:spPr>
        <p:txBody>
          <a:bodyPr/>
          <a:lstStyle/>
          <a:p>
            <a:pPr marL="352425" indent="-352425" algn="l">
              <a:spcAft>
                <a:spcPts val="2400"/>
              </a:spcAft>
              <a:buSzPct val="65000"/>
              <a:buFont typeface="Wingdings" pitchFamily="2" charset="2"/>
              <a:buNone/>
            </a:pPr>
            <a:r>
              <a:rPr lang="en-US" b="1" u="sng" dirty="0">
                <a:latin typeface="Arial Narrow" pitchFamily="34" charset="0"/>
              </a:rPr>
              <a:t>Fedwire Securities Service </a:t>
            </a:r>
            <a:r>
              <a:rPr lang="en-US" b="1" u="sng" dirty="0" smtClean="0">
                <a:latin typeface="Arial Narrow" pitchFamily="34" charset="0"/>
              </a:rPr>
              <a:t>Customers (2012)</a:t>
            </a:r>
            <a:endParaRPr lang="en-US" b="1" u="sng" dirty="0">
              <a:latin typeface="Arial Narrow" pitchFamily="34" charset="0"/>
            </a:endParaRPr>
          </a:p>
          <a:p>
            <a:pPr marL="352425" indent="-352425" algn="l">
              <a:spcAft>
                <a:spcPts val="2400"/>
              </a:spcAft>
              <a:buClr>
                <a:srgbClr val="92D050"/>
              </a:buClr>
              <a:buSzPct val="100000"/>
              <a:buFont typeface="Arial" pitchFamily="34" charset="0"/>
              <a:buChar char="•"/>
            </a:pPr>
            <a:r>
              <a:rPr lang="en-US" sz="2000" dirty="0">
                <a:latin typeface="Arial Narrow" pitchFamily="34" charset="0"/>
              </a:rPr>
              <a:t>Approximately </a:t>
            </a:r>
            <a:r>
              <a:rPr lang="en-US" sz="2000" dirty="0" smtClean="0">
                <a:latin typeface="Arial Narrow" pitchFamily="34" charset="0"/>
              </a:rPr>
              <a:t>6,100 participating accounts.</a:t>
            </a:r>
            <a:endParaRPr lang="en-US" sz="2000" dirty="0">
              <a:latin typeface="Arial Narrow" pitchFamily="34" charset="0"/>
            </a:endParaRPr>
          </a:p>
          <a:p>
            <a:pPr marL="352425" indent="-352425" algn="l">
              <a:spcAft>
                <a:spcPts val="2400"/>
              </a:spcAft>
              <a:buClr>
                <a:srgbClr val="92D050"/>
              </a:buClr>
              <a:buSzPct val="100000"/>
              <a:buFont typeface="Arial" pitchFamily="34" charset="0"/>
              <a:buChar char="•"/>
            </a:pPr>
            <a:r>
              <a:rPr lang="en-US" sz="2000" dirty="0">
                <a:latin typeface="Arial Narrow" pitchFamily="34" charset="0"/>
              </a:rPr>
              <a:t>The top 25 customers account for </a:t>
            </a:r>
            <a:r>
              <a:rPr lang="en-US" sz="2000" dirty="0" smtClean="0">
                <a:latin typeface="Arial Narrow" pitchFamily="34" charset="0"/>
              </a:rPr>
              <a:t>96 </a:t>
            </a:r>
            <a:r>
              <a:rPr lang="en-US" sz="2000" dirty="0">
                <a:latin typeface="Arial Narrow" pitchFamily="34" charset="0"/>
              </a:rPr>
              <a:t>percent of the total transfer </a:t>
            </a:r>
            <a:r>
              <a:rPr lang="en-US" sz="2000" dirty="0" smtClean="0">
                <a:latin typeface="Arial Narrow" pitchFamily="34" charset="0"/>
              </a:rPr>
              <a:t>volume and 94 percent of the total transfer value originated.</a:t>
            </a:r>
            <a:endParaRPr lang="en-US" sz="2000" dirty="0">
              <a:latin typeface="Arial Narrow" pitchFamily="34" charset="0"/>
            </a:endParaRPr>
          </a:p>
          <a:p>
            <a:pPr marL="352425" indent="-352425" algn="l">
              <a:spcAft>
                <a:spcPts val="2400"/>
              </a:spcAft>
              <a:buClr>
                <a:srgbClr val="92D050"/>
              </a:buClr>
              <a:buSzPct val="100000"/>
              <a:buFont typeface="Arial" pitchFamily="34" charset="0"/>
              <a:buChar char="•"/>
            </a:pPr>
            <a:r>
              <a:rPr lang="en-US" sz="2000" dirty="0">
                <a:latin typeface="Arial Narrow" pitchFamily="34" charset="0"/>
              </a:rPr>
              <a:t>The top 2 customers account for </a:t>
            </a:r>
            <a:r>
              <a:rPr lang="en-US" sz="2000" dirty="0" smtClean="0">
                <a:latin typeface="Arial Narrow" pitchFamily="34" charset="0"/>
              </a:rPr>
              <a:t>67 </a:t>
            </a:r>
            <a:r>
              <a:rPr lang="en-US" sz="2000" dirty="0">
                <a:latin typeface="Arial Narrow" pitchFamily="34" charset="0"/>
              </a:rPr>
              <a:t>percent of the total transfer </a:t>
            </a:r>
            <a:r>
              <a:rPr lang="en-US" sz="2000" dirty="0" smtClean="0">
                <a:latin typeface="Arial Narrow" pitchFamily="34" charset="0"/>
              </a:rPr>
              <a:t>volume and 72 percent of the total transfer value originated.</a:t>
            </a:r>
          </a:p>
        </p:txBody>
      </p:sp>
      <p:sp>
        <p:nvSpPr>
          <p:cNvPr id="5" name="Rectangle 2"/>
          <p:cNvSpPr txBox="1">
            <a:spLocks noChangeArrowheads="1"/>
          </p:cNvSpPr>
          <p:nvPr/>
        </p:nvSpPr>
        <p:spPr bwMode="auto">
          <a:xfrm>
            <a:off x="914400" y="304800"/>
            <a:ext cx="7620000" cy="1066800"/>
          </a:xfrm>
          <a:prstGeom prst="rect">
            <a:avLst/>
          </a:prstGeom>
          <a:noFill/>
          <a:ln w="9525">
            <a:noFill/>
            <a:miter lim="800000"/>
            <a:headEnd/>
            <a:tailEnd/>
          </a:ln>
        </p:spPr>
        <p:txBody>
          <a:bodyPr anchor="ctr"/>
          <a:lstStyle/>
          <a:p>
            <a:pPr algn="l" eaLnBrk="1" hangingPunct="1">
              <a:defRPr/>
            </a:pPr>
            <a:r>
              <a:rPr lang="en-US" sz="2800" b="1" kern="0" dirty="0" smtClean="0">
                <a:solidFill>
                  <a:srgbClr val="0070C0"/>
                </a:solidFill>
                <a:latin typeface="+mn-lt"/>
                <a:ea typeface="+mj-ea"/>
                <a:cs typeface="+mj-cs"/>
              </a:rPr>
              <a:t>Background - Customer Statistics</a:t>
            </a:r>
            <a:endParaRPr lang="en-US" sz="3200" b="1" kern="0" dirty="0">
              <a:solidFill>
                <a:srgbClr val="0070C0"/>
              </a:solidFill>
              <a:latin typeface="+mn-lt"/>
              <a:ea typeface="+mj-ea"/>
              <a:cs typeface="+mj-cs"/>
            </a:endParaRPr>
          </a:p>
        </p:txBody>
      </p:sp>
    </p:spTree>
    <p:extLst>
      <p:ext uri="{BB962C8B-B14F-4D97-AF65-F5344CB8AC3E}">
        <p14:creationId xmlns:p14="http://schemas.microsoft.com/office/powerpoint/2010/main" val="401206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6019800" cy="685800"/>
          </a:xfrm>
        </p:spPr>
        <p:txBody>
          <a:bodyPr/>
          <a:lstStyle/>
          <a:p>
            <a:pPr eaLnBrk="1" hangingPunct="1"/>
            <a:r>
              <a:rPr lang="en-US" dirty="0" smtClean="0"/>
              <a:t>Summary of progress</a:t>
            </a:r>
          </a:p>
        </p:txBody>
      </p:sp>
      <p:sp>
        <p:nvSpPr>
          <p:cNvPr id="18435" name="Rectangle 3"/>
          <p:cNvSpPr>
            <a:spLocks noGrp="1" noChangeArrowheads="1"/>
          </p:cNvSpPr>
          <p:nvPr>
            <p:ph sz="half" idx="1"/>
          </p:nvPr>
        </p:nvSpPr>
        <p:spPr>
          <a:xfrm>
            <a:off x="609600" y="1219200"/>
            <a:ext cx="8077200" cy="5486400"/>
          </a:xfrm>
        </p:spPr>
        <p:txBody>
          <a:bodyPr/>
          <a:lstStyle/>
          <a:p>
            <a:pPr marL="400050"/>
            <a:r>
              <a:rPr lang="en-US" sz="2000" dirty="0" smtClean="0"/>
              <a:t>Over past year, interviewed broad range of customers and internal stakeholders regarding potential post modernization service enhancements and new functionalities.  </a:t>
            </a:r>
          </a:p>
          <a:p>
            <a:pPr marL="400050"/>
            <a:endParaRPr lang="en-US" sz="2000" dirty="0" smtClean="0"/>
          </a:p>
          <a:p>
            <a:pPr marL="400050"/>
            <a:r>
              <a:rPr lang="en-US" sz="2000" dirty="0" smtClean="0"/>
              <a:t>Reviewed feedback and identified broad, high level themes and work streams to further develop concepts</a:t>
            </a:r>
          </a:p>
          <a:p>
            <a:pPr marL="800100" lvl="1"/>
            <a:r>
              <a:rPr lang="en-US" sz="2000" dirty="0" smtClean="0"/>
              <a:t>Operational Efficiency and Customer Self-Service</a:t>
            </a:r>
          </a:p>
          <a:p>
            <a:pPr marL="800100" lvl="1"/>
            <a:r>
              <a:rPr lang="en-US" sz="2000" dirty="0" smtClean="0"/>
              <a:t>Communicating and Messaging</a:t>
            </a:r>
          </a:p>
          <a:p>
            <a:pPr marL="800100" lvl="1"/>
            <a:r>
              <a:rPr lang="en-US" sz="2000" dirty="0" smtClean="0"/>
              <a:t>Operating Hours</a:t>
            </a:r>
          </a:p>
          <a:p>
            <a:pPr marL="800100" lvl="1"/>
            <a:r>
              <a:rPr lang="en-US" sz="2000" dirty="0" smtClean="0"/>
              <a:t>Collateral Management</a:t>
            </a:r>
          </a:p>
          <a:p>
            <a:pPr marL="800100" lvl="1"/>
            <a:r>
              <a:rPr lang="en-US" sz="2000" dirty="0" smtClean="0"/>
              <a:t>Credit and Liquidity</a:t>
            </a:r>
          </a:p>
          <a:p>
            <a:pPr marL="400050"/>
            <a:endParaRPr lang="en-US" sz="2000" dirty="0" smtClean="0"/>
          </a:p>
          <a:p>
            <a:pPr marL="400050"/>
            <a:r>
              <a:rPr lang="en-US" sz="2000" dirty="0" smtClean="0"/>
              <a:t>Vetting high level themes with stakeholders </a:t>
            </a:r>
          </a:p>
          <a:p>
            <a:pPr marL="400050"/>
            <a:endParaRPr lang="en-US" sz="1800" dirty="0"/>
          </a:p>
          <a:p>
            <a:pPr marL="400050"/>
            <a:endParaRPr lang="en-US" sz="2400" dirty="0" smtClean="0"/>
          </a:p>
          <a:p>
            <a:pPr marL="400050"/>
            <a:endParaRPr lang="en-US" sz="1600" dirty="0"/>
          </a:p>
          <a:p>
            <a:pPr marL="400050"/>
            <a:endParaRPr lang="en-US" sz="1200" dirty="0" smtClean="0"/>
          </a:p>
        </p:txBody>
      </p:sp>
    </p:spTree>
    <p:extLst>
      <p:ext uri="{BB962C8B-B14F-4D97-AF65-F5344CB8AC3E}">
        <p14:creationId xmlns:p14="http://schemas.microsoft.com/office/powerpoint/2010/main" val="15008112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edLine Direct Customer Seminars Template">
  <a:themeElements>
    <a:clrScheme name="FedLine Direct Customer Seminar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edLine Direct Customer Seminars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FedLine Direct Customer Seminar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edLine Direct Customer Seminar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edLine Direct Customer Seminar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edLine Direct Customer Seminar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edLine Direct Customer Seminar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edLine Direct Customer Seminar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edLine Direct Customer Seminars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edLine Direct Customer Seminar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edLine Direct Customer Seminar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edLine Direct Customer Seminar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edLine Direct Customer Seminar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edLine Direct Customer Seminar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17567</TotalTime>
  <Words>1105</Words>
  <Application>Microsoft Office PowerPoint</Application>
  <PresentationFormat>On-screen Show (4:3)</PresentationFormat>
  <Paragraphs>184</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FedLine Direct Customer Seminars Template</vt:lpstr>
      <vt:lpstr>Fedwire® Securities Service Modernization </vt:lpstr>
      <vt:lpstr>Agenda</vt:lpstr>
      <vt:lpstr>Background</vt:lpstr>
      <vt:lpstr>Important Note</vt:lpstr>
      <vt:lpstr>Background - Key Fedwire  Securities Features</vt:lpstr>
      <vt:lpstr>Background - Fedwire Securities Service Functionality</vt:lpstr>
      <vt:lpstr>PowerPoint Presentation</vt:lpstr>
      <vt:lpstr>PowerPoint Presentation</vt:lpstr>
      <vt:lpstr>Summary of progress</vt:lpstr>
      <vt:lpstr>Today’s Focus</vt:lpstr>
      <vt:lpstr> Post Modernization  Enhancements Feedback</vt:lpstr>
      <vt:lpstr>Post Modernization  Enhancements Feedback</vt:lpstr>
      <vt:lpstr>Post Modernization  Enhancements Feedback</vt:lpstr>
      <vt:lpstr>Post Modernization  Enhancements Feedback</vt:lpstr>
      <vt:lpstr>Next Steps</vt:lpstr>
      <vt:lpstr>Contact Information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DSC User</dc:creator>
  <cp:lastModifiedBy>Olson, Charity</cp:lastModifiedBy>
  <cp:revision>841</cp:revision>
  <cp:lastPrinted>2012-10-19T17:50:44Z</cp:lastPrinted>
  <dcterms:created xsi:type="dcterms:W3CDTF">2006-03-10T19:15:01Z</dcterms:created>
  <dcterms:modified xsi:type="dcterms:W3CDTF">2013-10-01T14:22:24Z</dcterms:modified>
</cp:coreProperties>
</file>